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7" r:id="rId2"/>
    <p:sldId id="278" r:id="rId3"/>
    <p:sldId id="283" r:id="rId4"/>
    <p:sldId id="284" r:id="rId5"/>
    <p:sldId id="288" r:id="rId6"/>
    <p:sldId id="277" r:id="rId7"/>
    <p:sldId id="279" r:id="rId8"/>
    <p:sldId id="285" r:id="rId9"/>
    <p:sldId id="286" r:id="rId10"/>
    <p:sldId id="287" r:id="rId11"/>
    <p:sldId id="280" r:id="rId12"/>
    <p:sldId id="281" r:id="rId13"/>
    <p:sldId id="282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300" r:id="rId23"/>
    <p:sldId id="297" r:id="rId24"/>
    <p:sldId id="298" r:id="rId25"/>
    <p:sldId id="299" r:id="rId26"/>
    <p:sldId id="301" r:id="rId27"/>
    <p:sldId id="302" r:id="rId28"/>
    <p:sldId id="303" r:id="rId29"/>
    <p:sldId id="304" r:id="rId30"/>
    <p:sldId id="305" r:id="rId31"/>
    <p:sldId id="317" r:id="rId32"/>
    <p:sldId id="307" r:id="rId33"/>
    <p:sldId id="322" r:id="rId34"/>
    <p:sldId id="325" r:id="rId35"/>
    <p:sldId id="326" r:id="rId36"/>
    <p:sldId id="327" r:id="rId37"/>
    <p:sldId id="324" r:id="rId38"/>
    <p:sldId id="328" r:id="rId39"/>
    <p:sldId id="329" r:id="rId40"/>
    <p:sldId id="321" r:id="rId41"/>
    <p:sldId id="319" r:id="rId42"/>
    <p:sldId id="330" r:id="rId43"/>
    <p:sldId id="323" r:id="rId44"/>
    <p:sldId id="314" r:id="rId45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D81582-8FB6-4FA6-907B-70851BCFA37A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755BF7-7FAE-4592-B056-2C001E8C81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3991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34B3-544E-4EA1-ACE7-77E60A650A2D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E8EE-7A99-41C1-91E3-F81CB7CBAC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42946-4A72-44E6-84D6-2F32410D20BE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7671-744C-4885-B78E-CCF55D0E33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227-56BC-4D34-A689-FE484EC61310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46CD-9DC1-437A-A912-0C16230D33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CA2F-7787-412E-AAD5-7172C536D6FE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1542C-CEF2-4C66-8164-C6E144AB7C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02593-56BA-4B3B-AA38-2A48E6DEB558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D8BA-E975-4B63-BBD2-EA65DBCDF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DC607-2F4E-45A1-90C3-C639C7908109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75CF0-BE9F-4C55-B3A0-1AEEC2C5D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0C29-F5B9-4751-B2BE-B85B57282E5F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1B779-9001-44CD-B894-940C2C60FB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D580F-FDBB-49FA-9F6A-1EC3E9630AC9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D786-1ABF-4F1A-BC05-CE440679BC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7038-5961-4A47-B5FD-144B185A3EA6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416C9-CB8C-4740-B95F-208C02190A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3D74-C87E-4B8E-86DF-A51A7D013BB2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C7DB-037C-4FF5-ABB7-7E228E5DFD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EAE79-5731-468F-811F-744D57BABF64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2252-BD61-4D2B-BD96-C9E018BD55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F9F584-4B27-4D6C-9139-102FD9220625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9F17D1-E68C-4534-9A76-5FDD030D29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hu-HU" sz="3600" dirty="0" smtClean="0"/>
              <a:t>Gazdaságpolitika</a:t>
            </a:r>
            <a:br>
              <a:rPr lang="hu-HU" sz="3600" dirty="0" smtClean="0"/>
            </a:br>
            <a:r>
              <a:rPr lang="hu-HU" sz="3600" dirty="0" smtClean="0"/>
              <a:t>13. </a:t>
            </a:r>
            <a:r>
              <a:rPr lang="hu-HU" sz="3600" dirty="0" err="1" smtClean="0"/>
              <a:t>ea</a:t>
            </a:r>
            <a:r>
              <a:rPr lang="hu-HU" sz="3600" dirty="0" smtClean="0"/>
              <a:t>.</a:t>
            </a:r>
            <a:br>
              <a:rPr lang="hu-HU" sz="3600" dirty="0" smtClean="0"/>
            </a:br>
            <a:endParaRPr lang="hu-HU" sz="3600" dirty="0" smtClean="0"/>
          </a:p>
        </p:txBody>
      </p:sp>
      <p:sp>
        <p:nvSpPr>
          <p:cNvPr id="14338" name="Alcím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sz="2800" dirty="0" smtClean="0"/>
              <a:t>A szingapúri fejlesztő állam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sz="2800" dirty="0"/>
              <a:t>é</a:t>
            </a:r>
            <a:r>
              <a:rPr lang="hu-HU" sz="2800" dirty="0" smtClean="0"/>
              <a:t>s a nemzetközi feltételrendszer változása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hu-HU" dirty="0" err="1"/>
              <a:t>Lim</a:t>
            </a:r>
            <a:r>
              <a:rPr lang="hu-HU" dirty="0"/>
              <a:t> (1983, p. 755) különösen kiemelte, hogy Szingapúr – más országoktól eltérően – az előbb említett állami </a:t>
            </a:r>
            <a:r>
              <a:rPr lang="hu-HU" dirty="0" smtClean="0"/>
              <a:t>tevékenységeket, néhány </a:t>
            </a:r>
            <a:r>
              <a:rPr lang="hu-HU" dirty="0"/>
              <a:t>kivételtől (pl. lakóépületek építése, </a:t>
            </a:r>
            <a:r>
              <a:rPr lang="hu-HU" dirty="0" smtClean="0"/>
              <a:t>oktatás) </a:t>
            </a:r>
            <a:r>
              <a:rPr lang="hu-HU" dirty="0"/>
              <a:t>minden esetben a költségeket fedezve, </a:t>
            </a:r>
            <a:r>
              <a:rPr lang="hu-HU" b="1" dirty="0"/>
              <a:t>de többnyire profitot is termelve végezte. </a:t>
            </a:r>
            <a:r>
              <a:rPr lang="hu-HU" dirty="0" smtClean="0"/>
              <a:t>Nem </a:t>
            </a:r>
            <a:r>
              <a:rPr lang="hu-HU" dirty="0"/>
              <a:t>szubvencionálta azokat az adóbevételekből</a:t>
            </a:r>
            <a:r>
              <a:rPr lang="hu-HU" dirty="0" smtClean="0"/>
              <a:t>.</a:t>
            </a:r>
          </a:p>
          <a:p>
            <a:r>
              <a:rPr lang="hu-HU" dirty="0"/>
              <a:t>A hatósági szervek s</a:t>
            </a:r>
            <a:r>
              <a:rPr lang="hu-HU" dirty="0" smtClean="0"/>
              <a:t>zervezetileg </a:t>
            </a:r>
            <a:r>
              <a:rPr lang="hu-HU" dirty="0"/>
              <a:t>elkülönülnek a közigazgatástól vagy kormányzati bürokráciától, de mégis a feladatuk szerint illetékes minisztériumok portfóliójában találhatóak </a:t>
            </a:r>
          </a:p>
        </p:txBody>
      </p:sp>
    </p:spTree>
    <p:extLst>
      <p:ext uri="{BB962C8B-B14F-4D97-AF65-F5344CB8AC3E}">
        <p14:creationId xmlns:p14="http://schemas.microsoft.com/office/powerpoint/2010/main" val="1917505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Gazdaságfejlesztési Tanács (</a:t>
            </a:r>
            <a:r>
              <a:rPr lang="hu-HU" sz="3600" dirty="0" err="1"/>
              <a:t>Economic</a:t>
            </a:r>
            <a:r>
              <a:rPr lang="hu-HU" sz="3600" dirty="0"/>
              <a:t> </a:t>
            </a:r>
            <a:r>
              <a:rPr lang="hu-HU" sz="3600" dirty="0" err="1"/>
              <a:t>Development</a:t>
            </a:r>
            <a:r>
              <a:rPr lang="hu-HU" sz="3600" dirty="0"/>
              <a:t> </a:t>
            </a:r>
            <a:r>
              <a:rPr lang="hu-HU" sz="3600" dirty="0" err="1"/>
              <a:t>Board</a:t>
            </a:r>
            <a:r>
              <a:rPr lang="hu-HU" sz="3600" dirty="0"/>
              <a:t> </a:t>
            </a:r>
            <a:r>
              <a:rPr lang="hu-HU" sz="3600" dirty="0" smtClean="0"/>
              <a:t>- EDB)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Az </a:t>
            </a:r>
            <a:r>
              <a:rPr lang="hu-HU" sz="2400" dirty="0"/>
              <a:t>EDB 1961-ben, nemzetközi szervezetek (UNDP, ILO) támogatásával jött létre, amely </a:t>
            </a:r>
            <a:r>
              <a:rPr lang="hu-HU" sz="2400" b="1" dirty="0"/>
              <a:t>mind a mai napig Szingapúr legfontosabb</a:t>
            </a:r>
            <a:r>
              <a:rPr lang="hu-HU" sz="2400" dirty="0"/>
              <a:t> </a:t>
            </a:r>
            <a:r>
              <a:rPr lang="hu-HU" sz="2400" b="1" dirty="0"/>
              <a:t>gazdaságfejlesztést tervező és irányító állami </a:t>
            </a:r>
            <a:r>
              <a:rPr lang="hu-HU" sz="2400" b="1" dirty="0" smtClean="0"/>
              <a:t>szervezete.</a:t>
            </a:r>
          </a:p>
          <a:p>
            <a:r>
              <a:rPr lang="hu-HU" sz="2400" dirty="0" smtClean="0"/>
              <a:t>Ennek </a:t>
            </a:r>
            <a:r>
              <a:rPr lang="hu-HU" sz="2400" dirty="0"/>
              <a:t>megvalósításában a több kontinensre kiterjedő fiókhálózata is </a:t>
            </a:r>
            <a:r>
              <a:rPr lang="hu-HU" sz="2400" dirty="0" smtClean="0"/>
              <a:t>segítette.</a:t>
            </a:r>
          </a:p>
          <a:p>
            <a:r>
              <a:rPr lang="hu-HU" sz="2400" dirty="0" smtClean="0"/>
              <a:t>Az </a:t>
            </a:r>
            <a:r>
              <a:rPr lang="hu-HU" sz="2400" dirty="0"/>
              <a:t>EDB alapvető feladatai az idő múlásával sem változtak: új gazdasági ágazatok támogatása, meglévő ágazatok növekedésének elősegítése, szakértői segítségnyújtás a vállalatok számára, vállalatok finanszírozása kölcsönök nyújtásával, tulajdonrész szerzésével, szakképzett munkaerő biztosítása, ipari területek  fejlesztése  stb. </a:t>
            </a:r>
          </a:p>
        </p:txBody>
      </p:sp>
    </p:spTree>
    <p:extLst>
      <p:ext uri="{BB962C8B-B14F-4D97-AF65-F5344CB8AC3E}">
        <p14:creationId xmlns:p14="http://schemas.microsoft.com/office/powerpoint/2010/main" val="620941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hu-HU" sz="2800" dirty="0" smtClean="0"/>
              <a:t>Kezdetben importhelyettesítést </a:t>
            </a:r>
            <a:r>
              <a:rPr lang="hu-HU" sz="2800" dirty="0"/>
              <a:t>és a munka-intenzív iparágakat, majd ezt követően az </a:t>
            </a:r>
            <a:r>
              <a:rPr lang="hu-HU" sz="2800" b="1" dirty="0"/>
              <a:t>exportorientációt</a:t>
            </a:r>
            <a:r>
              <a:rPr lang="hu-HU" sz="2800" dirty="0"/>
              <a:t> és az ipar tőke-, tudás-, technológia-intenzív irányú, fokozatos átstrukturálódását </a:t>
            </a:r>
            <a:r>
              <a:rPr lang="hu-HU" sz="2800" dirty="0" smtClean="0"/>
              <a:t>támogatta.</a:t>
            </a:r>
          </a:p>
          <a:p>
            <a:r>
              <a:rPr lang="hu-HU" sz="2800" dirty="0" smtClean="0"/>
              <a:t>Az </a:t>
            </a:r>
            <a:r>
              <a:rPr lang="hu-HU" sz="2800" dirty="0"/>
              <a:t>1970-es évektől a </a:t>
            </a:r>
            <a:r>
              <a:rPr lang="hu-HU" sz="2800" b="1" dirty="0"/>
              <a:t>szolgáltató szektor </a:t>
            </a:r>
            <a:r>
              <a:rPr lang="hu-HU" sz="2800" b="1" dirty="0" smtClean="0"/>
              <a:t>fejlesztése</a:t>
            </a:r>
            <a:r>
              <a:rPr lang="hu-HU" sz="2800" dirty="0" smtClean="0"/>
              <a:t>, hogy majd 1980-as </a:t>
            </a:r>
            <a:r>
              <a:rPr lang="hu-HU" sz="2800" dirty="0"/>
              <a:t>évektől kezdve a feldolgozóipar mellett a gazdasági növekedés második pillérévé </a:t>
            </a:r>
            <a:r>
              <a:rPr lang="hu-HU" sz="2800" dirty="0" smtClean="0"/>
              <a:t>váljon.</a:t>
            </a:r>
          </a:p>
          <a:p>
            <a:r>
              <a:rPr lang="hu-HU" sz="2800" dirty="0" smtClean="0"/>
              <a:t>Nem </a:t>
            </a:r>
            <a:r>
              <a:rPr lang="hu-HU" sz="2800" dirty="0"/>
              <a:t>csak a külföldi vállalatok Szingapúrba történő vonzásában, hanem az 1980-as évektől a szingapúri vállalatok (főleg állami tulajdonú vállalatok) külföldi terjeszkedésének elősegítésében is sikeresnek bizonyult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9009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Lakásfejlesztési Tanács (</a:t>
            </a:r>
            <a:r>
              <a:rPr lang="hu-HU" sz="3600" dirty="0" err="1"/>
              <a:t>Housing</a:t>
            </a:r>
            <a:r>
              <a:rPr lang="hu-HU" sz="3600" dirty="0"/>
              <a:t> and </a:t>
            </a:r>
            <a:r>
              <a:rPr lang="hu-HU" sz="3600" dirty="0" err="1"/>
              <a:t>Development</a:t>
            </a:r>
            <a:r>
              <a:rPr lang="hu-HU" sz="3600" dirty="0"/>
              <a:t> </a:t>
            </a:r>
            <a:r>
              <a:rPr lang="hu-HU" sz="3600" dirty="0" err="1"/>
              <a:t>Board</a:t>
            </a:r>
            <a:r>
              <a:rPr lang="hu-HU" sz="3600" dirty="0"/>
              <a:t> </a:t>
            </a:r>
            <a:r>
              <a:rPr lang="hu-HU" sz="3600" dirty="0" smtClean="0"/>
              <a:t>- HDB)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hu-HU" sz="2800" dirty="0"/>
              <a:t>K</a:t>
            </a:r>
            <a:r>
              <a:rPr lang="hu-HU" sz="2800" dirty="0" smtClean="0"/>
              <a:t>ezdetben </a:t>
            </a:r>
            <a:r>
              <a:rPr lang="hu-HU" sz="2800" dirty="0"/>
              <a:t>csak az alacsony jövedelmű családoknak kínált </a:t>
            </a:r>
            <a:r>
              <a:rPr lang="hu-HU" sz="2800" b="1" dirty="0"/>
              <a:t>állami finanszírozásból épített </a:t>
            </a:r>
            <a:r>
              <a:rPr lang="hu-HU" sz="2800" b="1" dirty="0" smtClean="0"/>
              <a:t>lakásokat</a:t>
            </a:r>
          </a:p>
          <a:p>
            <a:r>
              <a:rPr lang="hu-HU" sz="2800" dirty="0" smtClean="0"/>
              <a:t>1960-ban </a:t>
            </a:r>
            <a:r>
              <a:rPr lang="hu-HU" sz="2800" dirty="0"/>
              <a:t>a lakosság 9 százalék élt ilyen szociális </a:t>
            </a:r>
            <a:r>
              <a:rPr lang="hu-HU" sz="2800" dirty="0" smtClean="0"/>
              <a:t>lakásokban, </a:t>
            </a:r>
            <a:r>
              <a:rPr lang="hu-HU" sz="2800" dirty="0"/>
              <a:t>1985-re ez </a:t>
            </a:r>
            <a:r>
              <a:rPr lang="hu-HU" sz="2800" dirty="0" smtClean="0"/>
              <a:t>már </a:t>
            </a:r>
            <a:r>
              <a:rPr lang="hu-HU" sz="2800" dirty="0"/>
              <a:t>elérte a 84 százalékot. Vagyis </a:t>
            </a:r>
            <a:r>
              <a:rPr lang="hu-HU" sz="2800" b="1" dirty="0"/>
              <a:t>25 év alatt a lakosság 75 százaléka jutott </a:t>
            </a:r>
            <a:r>
              <a:rPr lang="hu-HU" sz="2800" b="1" dirty="0" smtClean="0"/>
              <a:t>lakáshoz.</a:t>
            </a:r>
          </a:p>
          <a:p>
            <a:r>
              <a:rPr lang="hu-HU" sz="2800" dirty="0" smtClean="0"/>
              <a:t>1968-tól már a </a:t>
            </a:r>
            <a:r>
              <a:rPr lang="hu-HU" sz="2800" dirty="0"/>
              <a:t>kormány lehetővé tette, hogy a </a:t>
            </a:r>
            <a:r>
              <a:rPr lang="hu-HU" sz="2800" dirty="0" smtClean="0"/>
              <a:t>lakók </a:t>
            </a:r>
            <a:r>
              <a:rPr lang="hu-HU" sz="2800" dirty="0"/>
              <a:t>megvásárolják ezeket a lakásokat a </a:t>
            </a:r>
            <a:r>
              <a:rPr lang="hu-HU" sz="2800" b="1" dirty="0"/>
              <a:t>Kötelező Tartalékalapban (</a:t>
            </a:r>
            <a:r>
              <a:rPr lang="hu-HU" sz="2800" b="1" dirty="0" err="1"/>
              <a:t>Central</a:t>
            </a:r>
            <a:r>
              <a:rPr lang="hu-HU" sz="2800" b="1" dirty="0"/>
              <a:t> </a:t>
            </a:r>
            <a:r>
              <a:rPr lang="hu-HU" sz="2800" b="1" dirty="0" err="1"/>
              <a:t>Provident</a:t>
            </a:r>
            <a:r>
              <a:rPr lang="hu-HU" sz="2800" b="1" dirty="0"/>
              <a:t> </a:t>
            </a:r>
            <a:r>
              <a:rPr lang="hu-HU" sz="2800" b="1" dirty="0" err="1"/>
              <a:t>Fund</a:t>
            </a:r>
            <a:r>
              <a:rPr lang="hu-HU" sz="2800" b="1" dirty="0"/>
              <a:t> (CPF)) </a:t>
            </a:r>
            <a:r>
              <a:rPr lang="hu-HU" sz="2800" dirty="0"/>
              <a:t>felhalmozott </a:t>
            </a:r>
            <a:r>
              <a:rPr lang="hu-HU" sz="2800" dirty="0" smtClean="0"/>
              <a:t>megtakarításaikból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4063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64096"/>
          </a:xfrm>
        </p:spPr>
        <p:txBody>
          <a:bodyPr/>
          <a:lstStyle/>
          <a:p>
            <a:r>
              <a:rPr lang="hu-HU" sz="3200" dirty="0"/>
              <a:t>Kötelező </a:t>
            </a:r>
            <a:r>
              <a:rPr lang="hu-HU" sz="3200" dirty="0" smtClean="0"/>
              <a:t>Tartalékalap </a:t>
            </a:r>
            <a:r>
              <a:rPr lang="hu-HU" sz="3200" dirty="0"/>
              <a:t>(</a:t>
            </a:r>
            <a:r>
              <a:rPr lang="hu-HU" sz="3200" dirty="0" err="1"/>
              <a:t>Central</a:t>
            </a:r>
            <a:r>
              <a:rPr lang="hu-HU" sz="3200" dirty="0"/>
              <a:t> </a:t>
            </a:r>
            <a:r>
              <a:rPr lang="hu-HU" sz="3200" dirty="0" err="1"/>
              <a:t>Provident</a:t>
            </a:r>
            <a:r>
              <a:rPr lang="hu-HU" sz="3200" dirty="0"/>
              <a:t> </a:t>
            </a:r>
            <a:r>
              <a:rPr lang="hu-HU" sz="3200" dirty="0" err="1" smtClean="0"/>
              <a:t>Fund</a:t>
            </a:r>
            <a:r>
              <a:rPr lang="hu-HU" sz="3200" dirty="0"/>
              <a:t> </a:t>
            </a:r>
            <a:r>
              <a:rPr lang="hu-HU" sz="3200" dirty="0" smtClean="0"/>
              <a:t>- CPF)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145435"/>
          </a:xfrm>
        </p:spPr>
        <p:txBody>
          <a:bodyPr/>
          <a:lstStyle/>
          <a:p>
            <a:r>
              <a:rPr lang="hu-HU" sz="2400" dirty="0"/>
              <a:t>A CPF működését szintén egy hatósági szerv felügyeli. </a:t>
            </a:r>
            <a:r>
              <a:rPr lang="hu-HU" sz="2400" dirty="0" smtClean="0"/>
              <a:t>(Még a </a:t>
            </a:r>
            <a:r>
              <a:rPr lang="hu-HU" sz="2400" dirty="0"/>
              <a:t>brit gyarmati kormány hozta létre 1955-ben</a:t>
            </a:r>
            <a:r>
              <a:rPr lang="hu-HU" sz="2400" dirty="0" smtClean="0"/>
              <a:t>.) </a:t>
            </a:r>
          </a:p>
          <a:p>
            <a:r>
              <a:rPr lang="hu-HU" sz="2400" dirty="0" smtClean="0"/>
              <a:t>Az </a:t>
            </a:r>
            <a:r>
              <a:rPr lang="hu-HU" sz="2400" dirty="0"/>
              <a:t>Alapba minden foglalkoztatónak és foglalkoztatottnak meghatározott járulékot kell befizetnie. </a:t>
            </a:r>
            <a:r>
              <a:rPr lang="hu-HU" sz="2400" b="1" dirty="0" smtClean="0"/>
              <a:t>Ez Szingapúr </a:t>
            </a:r>
            <a:r>
              <a:rPr lang="hu-HU" sz="2400" b="1" dirty="0"/>
              <a:t>kötelező nyugdíjbiztosítási </a:t>
            </a:r>
            <a:r>
              <a:rPr lang="hu-HU" sz="2400" b="1" dirty="0" smtClean="0"/>
              <a:t>alapja is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De </a:t>
            </a:r>
            <a:r>
              <a:rPr lang="hu-HU" sz="2400" dirty="0"/>
              <a:t>a lakosság a</a:t>
            </a:r>
            <a:r>
              <a:rPr lang="hu-HU" sz="2400" b="1" dirty="0"/>
              <a:t> CPF megtakarításait lakásvásárlásra, oktatásra és egészségügyi </a:t>
            </a:r>
            <a:r>
              <a:rPr lang="hu-HU" sz="2400" dirty="0"/>
              <a:t>célokra is </a:t>
            </a:r>
            <a:r>
              <a:rPr lang="hu-HU" sz="2400" dirty="0" smtClean="0"/>
              <a:t>felhasználhatja.</a:t>
            </a:r>
          </a:p>
          <a:p>
            <a:r>
              <a:rPr lang="hu-HU" sz="2400" dirty="0" smtClean="0"/>
              <a:t>A magas szintű oktatás finanszírozása (külföldön is)</a:t>
            </a:r>
          </a:p>
          <a:p>
            <a:r>
              <a:rPr lang="hu-HU" sz="2400" b="1" dirty="0" smtClean="0"/>
              <a:t>A </a:t>
            </a:r>
            <a:r>
              <a:rPr lang="hu-HU" sz="2400" b="1" dirty="0"/>
              <a:t>CPF megtakarításokból a kormány a gazdasági fejlődéshez szükséges infrastruktúra (pl. kikötők, repterek, telefonhálózat, elektromos hálózat, vízművek, ipari parkok, </a:t>
            </a:r>
            <a:r>
              <a:rPr lang="hu-HU" sz="2400" b="1" dirty="0" smtClean="0"/>
              <a:t>egyetemek </a:t>
            </a:r>
            <a:r>
              <a:rPr lang="hu-HU" sz="2400" b="1" dirty="0"/>
              <a:t>stb.) fejlesztését </a:t>
            </a:r>
            <a:r>
              <a:rPr lang="hu-HU" sz="2400" b="1" dirty="0" smtClean="0"/>
              <a:t>finanszírozta (nyereséges befektetések). 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414327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39790"/>
              </p:ext>
            </p:extLst>
          </p:nvPr>
        </p:nvGraphicFramePr>
        <p:xfrm>
          <a:off x="323529" y="2708920"/>
          <a:ext cx="8517631" cy="2926080"/>
        </p:xfrm>
        <a:graphic>
          <a:graphicData uri="http://schemas.openxmlformats.org/drawingml/2006/table">
            <a:tbl>
              <a:tblPr/>
              <a:tblGrid>
                <a:gridCol w="1463689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effectLst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effectLst/>
                        </a:rPr>
                        <a:t>1955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effectLst/>
                        </a:rPr>
                        <a:t>1985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effectLst/>
                        </a:rPr>
                        <a:t>1986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effectLst/>
                        </a:rPr>
                        <a:t>1995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effectLst/>
                        </a:rPr>
                        <a:t>1999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effectLst/>
                        </a:rPr>
                        <a:t>2007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Munkavállaló 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25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dirty="0">
                          <a:effectLst/>
                        </a:rPr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14,5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Munkáltató 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25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25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Összesen 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50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35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40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>
                          <a:effectLst/>
                        </a:rPr>
                        <a:t>30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2400" dirty="0">
                          <a:effectLst/>
                        </a:rPr>
                        <a:t>34,5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1560" y="234806"/>
            <a:ext cx="71287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CPF kötelező hozzájárulási ráta alakulása</a:t>
            </a:r>
            <a:b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hu-HU" alt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228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5536" y="260648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solidFill>
                  <a:srgbClr val="222222"/>
                </a:solidFill>
                <a:latin typeface="Arial" panose="020B0604020202020204" pitchFamily="34" charset="0"/>
              </a:rPr>
              <a:t>A befizetéseket három </a:t>
            </a:r>
            <a:r>
              <a:rPr lang="hu-HU" sz="2400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egyéni számlán </a:t>
            </a:r>
            <a:r>
              <a:rPr lang="hu-HU" sz="2400" dirty="0">
                <a:solidFill>
                  <a:srgbClr val="222222"/>
                </a:solidFill>
                <a:latin typeface="Arial" panose="020B0604020202020204" pitchFamily="34" charset="0"/>
              </a:rPr>
              <a:t>tartják </a:t>
            </a:r>
            <a:r>
              <a:rPr lang="hu-HU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nyilván:</a:t>
            </a:r>
          </a:p>
          <a:p>
            <a:r>
              <a:rPr lang="hu-HU" sz="2400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Az</a:t>
            </a:r>
            <a:r>
              <a:rPr lang="hu-H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hu-HU" sz="2400" b="1" i="1" dirty="0" err="1">
                <a:solidFill>
                  <a:srgbClr val="222222"/>
                </a:solidFill>
                <a:latin typeface="Arial" panose="020B0604020202020204" pitchFamily="34" charset="0"/>
              </a:rPr>
              <a:t>Ordinary</a:t>
            </a:r>
            <a:r>
              <a:rPr lang="hu-HU" sz="2400" b="1" i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hu-HU" sz="2400" b="1" i="1" dirty="0" err="1">
                <a:solidFill>
                  <a:srgbClr val="222222"/>
                </a:solidFill>
                <a:latin typeface="Arial" panose="020B0604020202020204" pitchFamily="34" charset="0"/>
              </a:rPr>
              <a:t>Fund</a:t>
            </a:r>
            <a:r>
              <a:rPr lang="hu-H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 (normál alap) </a:t>
            </a:r>
            <a:r>
              <a:rPr lang="hu-HU" sz="2400" dirty="0">
                <a:solidFill>
                  <a:srgbClr val="222222"/>
                </a:solidFill>
                <a:latin typeface="Arial" panose="020B0604020202020204" pitchFamily="34" charset="0"/>
              </a:rPr>
              <a:t>a </a:t>
            </a:r>
            <a:r>
              <a:rPr lang="hu-HU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lakásvásárlás, felsőoktatás és </a:t>
            </a:r>
            <a:r>
              <a:rPr lang="hu-HU" sz="2400" dirty="0">
                <a:solidFill>
                  <a:srgbClr val="222222"/>
                </a:solidFill>
                <a:latin typeface="Arial" panose="020B0604020202020204" pitchFamily="34" charset="0"/>
              </a:rPr>
              <a:t>egyéb, az alapkezelő által jóváhagyott beruházásokhoz képez megtakarítási számlát. Erről a számláról a megtakarítás átcsoportosítható egy közeli hozzátartozó számlájára is, így a család tagjai segíthetnek egymásnak. Ide folyik be a befizetések 55-67%-a</a:t>
            </a:r>
            <a:r>
              <a:rPr lang="hu-HU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hu-HU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A </a:t>
            </a:r>
            <a:r>
              <a:rPr lang="hu-HU" sz="2400" b="1" i="1" dirty="0" err="1">
                <a:solidFill>
                  <a:srgbClr val="222222"/>
                </a:solidFill>
                <a:latin typeface="Arial" panose="020B0604020202020204" pitchFamily="34" charset="0"/>
              </a:rPr>
              <a:t>Special</a:t>
            </a:r>
            <a:r>
              <a:rPr lang="hu-HU" sz="2400" b="1" i="1" dirty="0">
                <a:solidFill>
                  <a:srgbClr val="222222"/>
                </a:solidFill>
                <a:latin typeface="Arial" panose="020B0604020202020204" pitchFamily="34" charset="0"/>
              </a:rPr>
              <a:t> Account</a:t>
            </a:r>
            <a:r>
              <a:rPr lang="hu-HU" sz="2400" b="1" dirty="0">
                <a:solidFill>
                  <a:srgbClr val="222222"/>
                </a:solidFill>
                <a:latin typeface="Arial" panose="020B0604020202020204" pitchFamily="34" charset="0"/>
              </a:rPr>
              <a:t> (különleges számla) </a:t>
            </a:r>
            <a:r>
              <a:rPr lang="hu-HU" sz="2400" dirty="0">
                <a:solidFill>
                  <a:srgbClr val="222222"/>
                </a:solidFill>
                <a:latin typeface="Arial" panose="020B0604020202020204" pitchFamily="34" charset="0"/>
              </a:rPr>
              <a:t>szolgál a </a:t>
            </a:r>
            <a:r>
              <a:rPr lang="hu-HU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nyugdíj biztosítására</a:t>
            </a:r>
            <a:r>
              <a:rPr lang="hu-HU" sz="2400" dirty="0">
                <a:solidFill>
                  <a:srgbClr val="222222"/>
                </a:solidFill>
                <a:latin typeface="Arial" panose="020B0604020202020204" pitchFamily="34" charset="0"/>
              </a:rPr>
              <a:t>. A szingapúri állampolgárok 55. életévüket betöltve felvehetik az itt található megtakarításuk egy részét, 99 600 szingapúri </a:t>
            </a:r>
            <a:r>
              <a:rPr lang="hu-HU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dollárt) </a:t>
            </a:r>
            <a:r>
              <a:rPr lang="hu-HU" sz="2400" dirty="0">
                <a:solidFill>
                  <a:srgbClr val="222222"/>
                </a:solidFill>
                <a:latin typeface="Arial" panose="020B0604020202020204" pitchFamily="34" charset="0"/>
              </a:rPr>
              <a:t>a tisztes nyugdíj biztosítására kötelező </a:t>
            </a:r>
            <a:r>
              <a:rPr lang="hu-HU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120</a:t>
            </a:r>
            <a:r>
              <a:rPr lang="hu-HU" sz="2400" dirty="0">
                <a:solidFill>
                  <a:srgbClr val="222222"/>
                </a:solidFill>
                <a:latin typeface="Arial" panose="020B0604020202020204" pitchFamily="34" charset="0"/>
              </a:rPr>
              <a:t> 000 </a:t>
            </a:r>
            <a:r>
              <a:rPr lang="hu-HU" sz="2400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SGD-t</a:t>
            </a:r>
            <a:r>
              <a:rPr lang="hu-HU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 a </a:t>
            </a:r>
            <a:r>
              <a:rPr lang="hu-HU" sz="2400" dirty="0">
                <a:solidFill>
                  <a:srgbClr val="222222"/>
                </a:solidFill>
                <a:latin typeface="Arial" panose="020B0604020202020204" pitchFamily="34" charset="0"/>
              </a:rPr>
              <a:t>számlán hagyni</a:t>
            </a:r>
            <a:r>
              <a:rPr lang="hu-HU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r>
              <a:rPr lang="hu-HU" sz="2400" dirty="0">
                <a:solidFill>
                  <a:srgbClr val="222222"/>
                </a:solidFill>
                <a:latin typeface="Arial" panose="020B0604020202020204" pitchFamily="34" charset="0"/>
              </a:rPr>
              <a:t> A befizetések 14-24%-a érkezik ezekre a </a:t>
            </a:r>
            <a:r>
              <a:rPr lang="hu-HU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számlákra</a:t>
            </a:r>
            <a:r>
              <a:rPr lang="hu-HU" sz="24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222222"/>
                </a:solidFill>
                <a:latin typeface="Arial" panose="020B0604020202020204" pitchFamily="34" charset="0"/>
              </a:rPr>
              <a:t>A </a:t>
            </a:r>
            <a:r>
              <a:rPr lang="hu-HU" sz="2400" b="1" i="1" dirty="0" err="1">
                <a:solidFill>
                  <a:srgbClr val="222222"/>
                </a:solidFill>
                <a:latin typeface="Arial" panose="020B0604020202020204" pitchFamily="34" charset="0"/>
              </a:rPr>
              <a:t>Medisave</a:t>
            </a:r>
            <a:r>
              <a:rPr lang="hu-HU" sz="2400" b="1" i="1" dirty="0">
                <a:solidFill>
                  <a:srgbClr val="222222"/>
                </a:solidFill>
                <a:latin typeface="Arial" panose="020B0604020202020204" pitchFamily="34" charset="0"/>
              </a:rPr>
              <a:t> Account</a:t>
            </a:r>
            <a:r>
              <a:rPr lang="hu-HU" sz="2400" dirty="0">
                <a:solidFill>
                  <a:srgbClr val="222222"/>
                </a:solidFill>
                <a:latin typeface="Arial" panose="020B0604020202020204" pitchFamily="34" charset="0"/>
              </a:rPr>
              <a:t> az egészségügyi kiadások fedezésére szolgál</a:t>
            </a:r>
            <a:endParaRPr lang="hu-HU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95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u-HU" sz="3200" b="1" dirty="0"/>
              <a:t>Postatakarékbanknak (Post Office Saving Bank)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361459"/>
          </a:xfrm>
        </p:spPr>
        <p:txBody>
          <a:bodyPr/>
          <a:lstStyle/>
          <a:p>
            <a:r>
              <a:rPr lang="hu-HU" dirty="0" smtClean="0"/>
              <a:t>A másik </a:t>
            </a:r>
            <a:r>
              <a:rPr lang="hu-HU" dirty="0"/>
              <a:t>kiemelt </a:t>
            </a:r>
            <a:r>
              <a:rPr lang="hu-HU" dirty="0" smtClean="0"/>
              <a:t>intézmény a </a:t>
            </a:r>
            <a:r>
              <a:rPr lang="hu-HU" dirty="0"/>
              <a:t>lakossági megtakarítások gazdaságfejlesztésbe való csatornázásban. A </a:t>
            </a:r>
            <a:r>
              <a:rPr lang="hu-HU" dirty="0" smtClean="0"/>
              <a:t>brit </a:t>
            </a:r>
            <a:r>
              <a:rPr lang="hu-HU" dirty="0"/>
              <a:t>gyarmati kormány 1877-ben hozta létre. 1972-től hatósági szervként  működött. </a:t>
            </a:r>
            <a:endParaRPr lang="hu-HU" dirty="0" smtClean="0"/>
          </a:p>
          <a:p>
            <a:r>
              <a:rPr lang="hu-HU" b="1" dirty="0" smtClean="0"/>
              <a:t>A  </a:t>
            </a:r>
            <a:r>
              <a:rPr lang="hu-HU" b="1" dirty="0"/>
              <a:t>lakossági  megtakarításokat  állampapírokba  fektette,  </a:t>
            </a:r>
            <a:r>
              <a:rPr lang="hu-HU" b="1" dirty="0" smtClean="0"/>
              <a:t>kölcsön formájában </a:t>
            </a:r>
            <a:r>
              <a:rPr lang="hu-HU" b="1" dirty="0"/>
              <a:t>az állami tulajdonú vállalatokhoz/hatósági szervekhez helyezte ki vagy a Szingapúr Fejlesztési </a:t>
            </a:r>
            <a:r>
              <a:rPr lang="hu-HU" b="1" dirty="0" smtClean="0"/>
              <a:t>Banknál </a:t>
            </a:r>
            <a:r>
              <a:rPr lang="hu-HU" b="1" dirty="0"/>
              <a:t>helyezte el betétként.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3887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Az állami tulajdonú vállalatok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sz="2800" dirty="0"/>
              <a:t>1973-ban a szingapúri állam közvetlenül részben vagy egészben 33 illetve 26 vállalatot </a:t>
            </a:r>
            <a:r>
              <a:rPr lang="hu-HU" sz="2800" dirty="0" smtClean="0"/>
              <a:t>tulajdonolt, közvetetten </a:t>
            </a:r>
            <a:r>
              <a:rPr lang="hu-HU" sz="2800" dirty="0"/>
              <a:t>a holdingvállalatként viselkedő </a:t>
            </a:r>
            <a:r>
              <a:rPr lang="hu-HU" sz="2800" dirty="0" err="1"/>
              <a:t>DBS-n</a:t>
            </a:r>
            <a:r>
              <a:rPr lang="hu-HU" sz="2800" dirty="0"/>
              <a:t> és </a:t>
            </a:r>
            <a:r>
              <a:rPr lang="hu-HU" sz="2800" dirty="0" err="1"/>
              <a:t>INTRACO-n</a:t>
            </a:r>
            <a:r>
              <a:rPr lang="hu-HU" sz="2800" dirty="0"/>
              <a:t> keresztül 57 illetve 16 </a:t>
            </a:r>
            <a:r>
              <a:rPr lang="hu-HU" sz="2800" dirty="0" smtClean="0"/>
              <a:t>vállalatot.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kormány első legjelentősebb befektetése 1961-ben a vas- és acéliparban </a:t>
            </a:r>
            <a:r>
              <a:rPr lang="hu-HU" sz="2800" dirty="0" smtClean="0"/>
              <a:t>volt. </a:t>
            </a:r>
            <a:r>
              <a:rPr lang="hu-HU" sz="2800" dirty="0"/>
              <a:t>Majd ezt követte    1963-ban    további    hét    állami    tulajdonú    vállalat    alapítása    </a:t>
            </a:r>
            <a:r>
              <a:rPr lang="hu-HU" sz="2800" dirty="0" smtClean="0"/>
              <a:t>különböző </a:t>
            </a:r>
            <a:r>
              <a:rPr lang="hu-HU" sz="2800" dirty="0"/>
              <a:t>ágazatokban: élelmiszeripar/kereskedelem, ingatlanfejlesztés, műanyagipar, textilipar, hajóipar, építőanyag-ipar</a:t>
            </a:r>
          </a:p>
        </p:txBody>
      </p:sp>
    </p:spTree>
    <p:extLst>
      <p:ext uri="{BB962C8B-B14F-4D97-AF65-F5344CB8AC3E}">
        <p14:creationId xmlns:p14="http://schemas.microsoft.com/office/powerpoint/2010/main" val="687448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Az 1960-as és 1970-es </a:t>
            </a:r>
            <a:r>
              <a:rPr lang="hu-HU" dirty="0" smtClean="0"/>
              <a:t>években </a:t>
            </a:r>
            <a:r>
              <a:rPr lang="hu-HU" dirty="0"/>
              <a:t>újabb állami  tulajdonú vállalatok jöttek létre az előbb említett ágazatokban, illetve szinte a gazdaság egészére kiterjedően (pl. autóipar, repülőgépipar, elektronikai ipar, fémipar, kőolajipar, faipar, szállítás/fuvarozás/logisztika, cipőipar, pénzügy, biztosítás, turizmus stb</a:t>
            </a:r>
            <a:r>
              <a:rPr lang="hu-HU" dirty="0" smtClean="0"/>
              <a:t>.).</a:t>
            </a:r>
          </a:p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dirty="0"/>
              <a:t>1970-es évek elején az állami vállalatok bruttó kibocsátásból való részesedése – például – az élelmiszeriparban 26,3, a faiparban 20,4, a vegyiparban 16,8, a vas- és acélipar 85 és a hajógyártásban és –javításban 67,8 </a:t>
            </a:r>
            <a:r>
              <a:rPr lang="hu-HU" dirty="0" smtClean="0"/>
              <a:t>százalék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198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Szingapúr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dirty="0" smtClean="0"/>
              <a:t>A legsikeresebb ázsiai fejlesztő állam</a:t>
            </a:r>
          </a:p>
          <a:p>
            <a:r>
              <a:rPr lang="hu-HU" dirty="0" smtClean="0"/>
              <a:t>Részben eltérő út, de az állam aktív szerepe</a:t>
            </a:r>
          </a:p>
          <a:p>
            <a:r>
              <a:rPr lang="hu-HU" dirty="0" smtClean="0"/>
              <a:t>Nagyobb mértékben épít a külföldi tőkére</a:t>
            </a:r>
          </a:p>
          <a:p>
            <a:r>
              <a:rPr lang="hu-HU" dirty="0" smtClean="0"/>
              <a:t>Viszont jelentős állami tulajdon</a:t>
            </a:r>
          </a:p>
          <a:p>
            <a:r>
              <a:rPr lang="hu-HU" dirty="0"/>
              <a:t>Egyetlen párt van hatalmon alapítása óta: </a:t>
            </a:r>
          </a:p>
          <a:p>
            <a:r>
              <a:rPr lang="hu-HU" dirty="0"/>
              <a:t>Az ország egyetlen pártja a </a:t>
            </a:r>
            <a:r>
              <a:rPr lang="hu-HU" i="1" dirty="0" err="1"/>
              <a:t>People’s</a:t>
            </a:r>
            <a:r>
              <a:rPr lang="hu-HU" i="1" dirty="0"/>
              <a:t> Action </a:t>
            </a:r>
            <a:r>
              <a:rPr lang="hu-HU" i="1" dirty="0" err="1"/>
              <a:t>Party</a:t>
            </a:r>
            <a:r>
              <a:rPr lang="hu-HU" i="1" dirty="0"/>
              <a:t> (PAP</a:t>
            </a:r>
            <a:r>
              <a:rPr lang="hu-HU" i="1" dirty="0" smtClean="0"/>
              <a:t>).</a:t>
            </a:r>
            <a:endParaRPr lang="hu-HU" dirty="0" smtClean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454571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kormány </a:t>
            </a:r>
            <a:r>
              <a:rPr lang="hu-HU" b="1" dirty="0"/>
              <a:t>a növekvő számú állami tulajdonú vállalatok tevékenységének ellenőrzése és koordinálása érdekében</a:t>
            </a:r>
            <a:r>
              <a:rPr lang="hu-HU" dirty="0"/>
              <a:t>, 1974-ben létrehozta a </a:t>
            </a:r>
            <a:r>
              <a:rPr lang="hu-HU" dirty="0" err="1"/>
              <a:t>Temasek</a:t>
            </a:r>
            <a:r>
              <a:rPr lang="hu-HU" dirty="0"/>
              <a:t> </a:t>
            </a:r>
            <a:r>
              <a:rPr lang="hu-HU" dirty="0" err="1"/>
              <a:t>Holdings-ot</a:t>
            </a:r>
            <a:r>
              <a:rPr lang="hu-HU" dirty="0"/>
              <a:t> (Pénzügyminisztérium 100 százalékos tulajdona) és a </a:t>
            </a:r>
            <a:r>
              <a:rPr lang="hu-HU" dirty="0" err="1"/>
              <a:t>Sheng-Li</a:t>
            </a:r>
            <a:r>
              <a:rPr lang="hu-HU" dirty="0"/>
              <a:t> </a:t>
            </a:r>
            <a:r>
              <a:rPr lang="hu-HU" dirty="0" err="1"/>
              <a:t>Holdings-ot</a:t>
            </a:r>
            <a:r>
              <a:rPr lang="hu-HU" dirty="0"/>
              <a:t> (Védelmi Minisztérium 100 százalékos tulajdona, 1990-től Singapore Technologies </a:t>
            </a:r>
            <a:r>
              <a:rPr lang="hu-HU" dirty="0" err="1"/>
              <a:t>Holdings</a:t>
            </a:r>
            <a:r>
              <a:rPr lang="hu-HU" dirty="0"/>
              <a:t>, 1994-től a </a:t>
            </a:r>
            <a:r>
              <a:rPr lang="hu-HU" dirty="0" err="1"/>
              <a:t>Temasek</a:t>
            </a:r>
            <a:r>
              <a:rPr lang="hu-HU" dirty="0"/>
              <a:t> </a:t>
            </a:r>
            <a:r>
              <a:rPr lang="hu-HU" dirty="0" err="1"/>
              <a:t>Holdings</a:t>
            </a:r>
            <a:r>
              <a:rPr lang="hu-HU" dirty="0"/>
              <a:t> 100%-os tulajdonában van). Ez előbbi alá kezdetben 35 állami tulajdonú vállalat került. Ez utóbbi holdingvállalat alá pedig a fentebb említett hadiipari vállalatok kerültek. </a:t>
            </a:r>
          </a:p>
        </p:txBody>
      </p:sp>
    </p:spTree>
    <p:extLst>
      <p:ext uri="{BB962C8B-B14F-4D97-AF65-F5344CB8AC3E}">
        <p14:creationId xmlns:p14="http://schemas.microsoft.com/office/powerpoint/2010/main" val="1620978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u-HU" sz="3200" dirty="0" err="1"/>
              <a:t>Temasek</a:t>
            </a:r>
            <a:r>
              <a:rPr lang="hu-HU" sz="3200" dirty="0"/>
              <a:t> </a:t>
            </a:r>
            <a:r>
              <a:rPr lang="hu-HU" sz="3200" dirty="0" err="1"/>
              <a:t>Holdings</a:t>
            </a:r>
            <a:r>
              <a:rPr lang="hu-HU" sz="3200" dirty="0"/>
              <a:t> </a:t>
            </a:r>
            <a:r>
              <a:rPr lang="hu-HU" sz="3200" dirty="0" smtClean="0"/>
              <a:t>egyre </a:t>
            </a:r>
            <a:r>
              <a:rPr lang="hu-HU" sz="3200" dirty="0"/>
              <a:t>aktívabb </a:t>
            </a:r>
            <a:r>
              <a:rPr lang="hu-HU" sz="3200" dirty="0" smtClean="0"/>
              <a:t>szerepe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/>
              <a:t>vállalatok számára iránymutatás biztosítása</a:t>
            </a:r>
            <a:r>
              <a:rPr lang="hu-HU" dirty="0" smtClean="0"/>
              <a:t>,</a:t>
            </a:r>
          </a:p>
          <a:p>
            <a:r>
              <a:rPr lang="hu-HU" dirty="0" smtClean="0"/>
              <a:t>a </a:t>
            </a:r>
            <a:r>
              <a:rPr lang="hu-HU" dirty="0"/>
              <a:t>vállalatok közötti szorosabb együttműködés elősegítése</a:t>
            </a:r>
            <a:r>
              <a:rPr lang="hu-HU" dirty="0" smtClean="0"/>
              <a:t>,</a:t>
            </a:r>
          </a:p>
          <a:p>
            <a:r>
              <a:rPr lang="hu-HU" dirty="0" smtClean="0"/>
              <a:t> új </a:t>
            </a:r>
            <a:r>
              <a:rPr lang="hu-HU" dirty="0"/>
              <a:t>befektetési lehetőségek </a:t>
            </a:r>
            <a:r>
              <a:rPr lang="hu-HU" dirty="0" smtClean="0"/>
              <a:t>keresése,</a:t>
            </a:r>
          </a:p>
          <a:p>
            <a:r>
              <a:rPr lang="hu-HU" dirty="0" smtClean="0"/>
              <a:t>nyereséges  </a:t>
            </a:r>
            <a:r>
              <a:rPr lang="hu-HU" dirty="0"/>
              <a:t>vállalatokkal  való  fúzióról  döntések  meghozatala. </a:t>
            </a:r>
            <a:endParaRPr lang="hu-HU" dirty="0" smtClean="0"/>
          </a:p>
          <a:p>
            <a:r>
              <a:rPr lang="hu-HU" dirty="0" smtClean="0"/>
              <a:t>Az  állam „láthatatlan </a:t>
            </a:r>
            <a:r>
              <a:rPr lang="hu-HU" dirty="0"/>
              <a:t>keze” </a:t>
            </a:r>
            <a:r>
              <a:rPr lang="hu-HU" dirty="0" smtClean="0"/>
              <a:t>a nemzeti </a:t>
            </a:r>
            <a:r>
              <a:rPr lang="hu-HU" dirty="0"/>
              <a:t>fejlesztési célok irányába történő </a:t>
            </a:r>
            <a:r>
              <a:rPr lang="hu-HU" dirty="0" smtClean="0"/>
              <a:t>terelésében</a:t>
            </a:r>
          </a:p>
          <a:p>
            <a:r>
              <a:rPr lang="hu-HU" dirty="0" smtClean="0"/>
              <a:t>A világ egyik legnagyobb befektetési alapja!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1640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670579"/>
              </p:ext>
            </p:extLst>
          </p:nvPr>
        </p:nvGraphicFramePr>
        <p:xfrm>
          <a:off x="395536" y="762971"/>
          <a:ext cx="8496945" cy="7315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741179"/>
                <a:gridCol w="2755766"/>
              </a:tblGrid>
              <a:tr h="304500">
                <a:tc>
                  <a:txBody>
                    <a:bodyPr/>
                    <a:lstStyle/>
                    <a:p>
                      <a:pPr marL="51435" marR="514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Szektor/Vállalatok</a:t>
                      </a:r>
                      <a:endParaRPr lang="hu-H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52070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</a:rPr>
                        <a:t>Tulajdonrész </a:t>
                      </a:r>
                      <a:r>
                        <a:rPr lang="hu-HU" sz="2000" dirty="0">
                          <a:effectLst/>
                        </a:rPr>
                        <a:t>(%)</a:t>
                      </a:r>
                      <a:endParaRPr lang="hu-H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2705" marR="51435" algn="ctr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Pénzügyi szolgáltatások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1435" algn="l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 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1435" marR="514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DBS Group Holdings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2070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29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2705" marR="514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Telekommunikáció, média &amp; technológia</a:t>
                      </a:r>
                      <a:endParaRPr lang="hu-H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1435" algn="l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 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1435" marR="51435" algn="ctr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Singapore Technologies </a:t>
                      </a:r>
                      <a:r>
                        <a:rPr lang="hu-HU" sz="2000" dirty="0" err="1">
                          <a:effectLst/>
                        </a:rPr>
                        <a:t>Telemedia</a:t>
                      </a:r>
                      <a:endParaRPr lang="hu-H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50800" algn="ctr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100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2705" marR="5143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STATS </a:t>
                      </a:r>
                      <a:r>
                        <a:rPr lang="hu-HU" sz="2000" dirty="0" err="1">
                          <a:effectLst/>
                        </a:rPr>
                        <a:t>ChipPAC</a:t>
                      </a:r>
                      <a:endParaRPr lang="hu-H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207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84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2705" marR="5016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MediaCorp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50800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100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2705" marR="5016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Singtel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2070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51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2705" marR="514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Szállítás, ipar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1435" algn="l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 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2070" marR="514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Keppel Corporation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2070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2705" marR="514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Neptune Orient Lines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2070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65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2070" marR="514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PSA International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50800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100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0800" marR="51435" algn="ctr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Sembcorp Industries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2070" algn="ctr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49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2705" marR="514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Singapore Technologies Engineering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2070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51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1435" marR="514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Singapore Airlines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2070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56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2705" marR="514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Singapore Power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50800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100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2705" marR="5016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SMRT Corporation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2070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54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2705" marR="514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Kereskedelem, vendéglátás, ingatlan</a:t>
                      </a:r>
                      <a:endParaRPr lang="hu-H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1435" algn="l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 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2705" marR="514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CapitaLand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2070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39</a:t>
                      </a:r>
                      <a:endParaRPr lang="hu-H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1435" marR="514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Mapletree Investments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50800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100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2705" marR="50165" algn="ctr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SATS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2070" algn="ctr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43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1435" marR="514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Wildlife Reserves Singapore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2070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88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1435" marR="514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Energia, természeti erőforrások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 marR="51435" algn="l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 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  <a:tr h="304500">
                <a:tc>
                  <a:txBody>
                    <a:bodyPr/>
                    <a:lstStyle/>
                    <a:p>
                      <a:pPr marL="51435" marR="51435" algn="ctr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Pavilion Energy</a:t>
                      </a:r>
                      <a:endParaRPr lang="hu-HU" sz="20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" marR="50800" algn="ctr"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100</a:t>
                      </a:r>
                      <a:endParaRPr lang="hu-HU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539553" y="116633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legnagyobb szingapúri vállalatok a </a:t>
            </a:r>
            <a:r>
              <a:rPr lang="hu-HU" b="1" dirty="0" err="1"/>
              <a:t>Temasek</a:t>
            </a:r>
            <a:r>
              <a:rPr lang="hu-HU" b="1" dirty="0"/>
              <a:t> portfóliójában 2015 márciusában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5705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u-HU" sz="3600" dirty="0"/>
              <a:t> Privatizáció </a:t>
            </a:r>
            <a:r>
              <a:rPr lang="hu-HU" sz="3600" dirty="0" smtClean="0"/>
              <a:t>az </a:t>
            </a:r>
            <a:r>
              <a:rPr lang="hu-HU" sz="3600" dirty="0"/>
              <a:t>1980-as és -90-es években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sz="2800" dirty="0" smtClean="0"/>
              <a:t>1987-ben a </a:t>
            </a:r>
            <a:r>
              <a:rPr lang="hu-HU" sz="2800" dirty="0"/>
              <a:t>szingapúri kormány elindította az állami szektor </a:t>
            </a:r>
            <a:r>
              <a:rPr lang="hu-HU" sz="2800" dirty="0" smtClean="0"/>
              <a:t>privatizációját.</a:t>
            </a:r>
          </a:p>
          <a:p>
            <a:r>
              <a:rPr lang="hu-HU" sz="2800" dirty="0" smtClean="0"/>
              <a:t>Nem csak </a:t>
            </a:r>
            <a:r>
              <a:rPr lang="hu-HU" sz="2800" b="1" dirty="0" smtClean="0"/>
              <a:t>privatizáció hanem </a:t>
            </a:r>
            <a:r>
              <a:rPr lang="hu-HU" sz="2800" b="1" dirty="0"/>
              <a:t>liberalizációs és deregulációs </a:t>
            </a:r>
            <a:r>
              <a:rPr lang="hu-HU" sz="2800" dirty="0" smtClean="0"/>
              <a:t>intézkedések</a:t>
            </a:r>
          </a:p>
          <a:p>
            <a:r>
              <a:rPr lang="hu-HU" sz="2800" dirty="0" smtClean="0"/>
              <a:t>Több </a:t>
            </a:r>
            <a:r>
              <a:rPr lang="hu-HU" sz="2800" dirty="0"/>
              <a:t>olyan szektort (pl. telekommunikáció, pénzügy és biztosítás, közművek, egészségügyi szolgáltatások stb.) megnyitott a magánvállalatok előtt, amelyekben korábban az állam jellemzően monopolhelyzetben </a:t>
            </a:r>
            <a:r>
              <a:rPr lang="hu-HU" sz="2800" dirty="0" smtClean="0"/>
              <a:t>volt</a:t>
            </a:r>
          </a:p>
          <a:p>
            <a:r>
              <a:rPr lang="hu-HU" sz="2800" dirty="0" smtClean="0"/>
              <a:t>De a privatizáció rendkívül korlátozott volt (</a:t>
            </a:r>
            <a:r>
              <a:rPr lang="hu-HU" sz="2800" dirty="0" err="1" smtClean="0"/>
              <a:t>racionálitás</a:t>
            </a:r>
            <a:r>
              <a:rPr lang="hu-HU" sz="2800" dirty="0" smtClean="0"/>
              <a:t>)</a:t>
            </a:r>
            <a:endParaRPr lang="hu-HU" sz="2800" dirty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782584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hu-HU" dirty="0"/>
              <a:t>A privatizáció sokkal inkább az állami tulajdon átstrukturálásáról szólt: </a:t>
            </a:r>
            <a:r>
              <a:rPr lang="hu-HU" dirty="0" smtClean="0"/>
              <a:t> </a:t>
            </a:r>
            <a:r>
              <a:rPr lang="hu-HU" dirty="0"/>
              <a:t>A kormány miközben egyes vállalatait teljesen privatizálta vagy azokban lévő tulajdonrészét </a:t>
            </a:r>
            <a:r>
              <a:rPr lang="hu-HU" dirty="0" smtClean="0"/>
              <a:t>csökkentette, </a:t>
            </a:r>
            <a:r>
              <a:rPr lang="hu-HU" dirty="0"/>
              <a:t>addig más új, fejlődő gazdasági </a:t>
            </a:r>
            <a:r>
              <a:rPr lang="hu-HU" dirty="0" smtClean="0"/>
              <a:t>ágazatokba, </a:t>
            </a:r>
            <a:r>
              <a:rPr lang="hu-HU" dirty="0"/>
              <a:t>ahol hiányzott a magánszféra kezdeményezése, befektetett a </a:t>
            </a:r>
            <a:r>
              <a:rPr lang="hu-HU" dirty="0" smtClean="0"/>
              <a:t>fejlesztési </a:t>
            </a:r>
            <a:r>
              <a:rPr lang="hu-HU" dirty="0"/>
              <a:t>céljainak (magas hozzáadott értékű, technológia- és tudásalapú feldolgozóipar és szolgáltatások támogatásának) </a:t>
            </a:r>
            <a:r>
              <a:rPr lang="hu-HU" dirty="0" smtClean="0"/>
              <a:t>megfelelően. </a:t>
            </a:r>
            <a:r>
              <a:rPr lang="hu-HU" b="1" dirty="0"/>
              <a:t>Vagyis az állam vállalkozói szerepe továbbra is megmaradt </a:t>
            </a:r>
            <a:r>
              <a:rPr lang="hu-HU" b="1" dirty="0" smtClean="0"/>
              <a:t>Szingapúrban!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15914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megváltozott gazdasági környezet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Szingapúr volt az egyik sikeres alkalmazkodó a kis tigrisek közül</a:t>
            </a:r>
          </a:p>
          <a:p>
            <a:r>
              <a:rPr lang="hu-HU" dirty="0" smtClean="0"/>
              <a:t>A 97-98-as és a mostani válság is kevésbé sújtotta</a:t>
            </a:r>
          </a:p>
          <a:p>
            <a:r>
              <a:rPr lang="hu-HU" dirty="0" smtClean="0"/>
              <a:t>De járható-e még az út?</a:t>
            </a:r>
          </a:p>
        </p:txBody>
      </p:sp>
    </p:spTree>
    <p:extLst>
      <p:ext uri="{BB962C8B-B14F-4D97-AF65-F5344CB8AC3E}">
        <p14:creationId xmlns:p14="http://schemas.microsoft.com/office/powerpoint/2010/main" val="2850359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A klasszikus fejlesztő </a:t>
            </a:r>
            <a:r>
              <a:rPr lang="hu-HU" sz="3600" dirty="0" smtClean="0"/>
              <a:t>állam szerepét megkérdőjelező </a:t>
            </a:r>
            <a:r>
              <a:rPr lang="hu-HU" sz="3600" b="1" dirty="0" smtClean="0"/>
              <a:t>belső</a:t>
            </a:r>
            <a:r>
              <a:rPr lang="hu-HU" sz="3600" dirty="0" smtClean="0"/>
              <a:t> tényezők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785395"/>
          </a:xfrm>
        </p:spPr>
        <p:txBody>
          <a:bodyPr/>
          <a:lstStyle/>
          <a:p>
            <a:r>
              <a:rPr lang="hu-HU" sz="2800" dirty="0" smtClean="0"/>
              <a:t>1. A </a:t>
            </a:r>
            <a:r>
              <a:rPr lang="hu-HU" sz="2800" i="1" dirty="0"/>
              <a:t>gazdaság strukturális </a:t>
            </a:r>
            <a:r>
              <a:rPr lang="hu-HU" sz="2800" i="1" dirty="0" smtClean="0"/>
              <a:t>átalakulása: </a:t>
            </a:r>
            <a:r>
              <a:rPr lang="hu-HU" sz="2800" dirty="0" smtClean="0"/>
              <a:t>a </a:t>
            </a:r>
            <a:r>
              <a:rPr lang="hu-HU" sz="2800" dirty="0"/>
              <a:t>termelés nemzethatárokon </a:t>
            </a:r>
            <a:r>
              <a:rPr lang="hu-HU" sz="2800" dirty="0" smtClean="0"/>
              <a:t>átívelő </a:t>
            </a:r>
            <a:r>
              <a:rPr lang="hu-HU" sz="2800" dirty="0"/>
              <a:t>megszervezése, másrészt a gazdasági tevékenységek  növekvő komplexitása okán </a:t>
            </a:r>
            <a:r>
              <a:rPr lang="hu-HU" sz="2800" b="1" dirty="0"/>
              <a:t>sokkal nehezebb a klasszikus fejlesztő államok által előszeretettel használt „nyertesek kiválasztása</a:t>
            </a:r>
            <a:r>
              <a:rPr lang="hu-HU" sz="2800" dirty="0"/>
              <a:t>” (</a:t>
            </a:r>
            <a:r>
              <a:rPr lang="hu-HU" sz="2800" dirty="0" err="1"/>
              <a:t>picking</a:t>
            </a:r>
            <a:r>
              <a:rPr lang="hu-HU" sz="2800" dirty="0"/>
              <a:t> </a:t>
            </a:r>
            <a:r>
              <a:rPr lang="hu-HU" sz="2800" dirty="0" err="1"/>
              <a:t>winners</a:t>
            </a:r>
            <a:r>
              <a:rPr lang="hu-HU" sz="2800" dirty="0"/>
              <a:t>) stratégiát </a:t>
            </a:r>
            <a:r>
              <a:rPr lang="hu-HU" sz="2800" dirty="0" smtClean="0"/>
              <a:t>követni.</a:t>
            </a:r>
          </a:p>
          <a:p>
            <a:r>
              <a:rPr lang="hu-HU" sz="2800" dirty="0" smtClean="0"/>
              <a:t>Ennek </a:t>
            </a:r>
            <a:r>
              <a:rPr lang="hu-HU" sz="2800" b="1" dirty="0"/>
              <a:t>alkalmazása a gazdaság új szektoraiban, az információ- technológiai és pénzügyi szektorban sokkal kevésbé lehet sikeres</a:t>
            </a:r>
            <a:r>
              <a:rPr lang="hu-HU" sz="2800" dirty="0"/>
              <a:t>, mint a hagyományos ipari szektorokban </a:t>
            </a:r>
          </a:p>
        </p:txBody>
      </p:sp>
    </p:spTree>
    <p:extLst>
      <p:ext uri="{BB962C8B-B14F-4D97-AF65-F5344CB8AC3E}">
        <p14:creationId xmlns:p14="http://schemas.microsoft.com/office/powerpoint/2010/main" val="32671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/>
              <a:t>2. A </a:t>
            </a:r>
            <a:r>
              <a:rPr lang="hu-HU" sz="3200" i="1" dirty="0"/>
              <a:t>globális pénzügyi rendszer és tőkepiac átalakulása</a:t>
            </a:r>
            <a:r>
              <a:rPr lang="hu-HU" sz="3200" dirty="0"/>
              <a:t>.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dirty="0"/>
              <a:t>erőteljes összefonódások az állami, pénzügyi és vállalati szektor között és a személyes kapcsolatokon (bizalmon) alapuló működés következtében </a:t>
            </a:r>
            <a:r>
              <a:rPr lang="hu-HU" b="1" dirty="0"/>
              <a:t>a rendszer nem volt átlátható a külső szereplők számára</a:t>
            </a:r>
            <a:r>
              <a:rPr lang="hu-HU" dirty="0"/>
              <a:t>, de a résztvevők nem is igényelték a nyilvánosságot. </a:t>
            </a:r>
            <a:r>
              <a:rPr lang="hu-HU" b="1" dirty="0"/>
              <a:t>Az elégtelen szabályozás és felügyelet, a felelőtlen pénzügyi gyakorlat, és a bankok alultőkésítettsége </a:t>
            </a:r>
            <a:r>
              <a:rPr lang="hu-HU" b="1" dirty="0" smtClean="0"/>
              <a:t>és </a:t>
            </a:r>
            <a:r>
              <a:rPr lang="hu-HU" b="1" dirty="0"/>
              <a:t>a gyenge intézményi  alapok következtében a válság „kódolva” volt.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350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3. </a:t>
            </a:r>
            <a:r>
              <a:rPr lang="hu-HU" sz="3600" i="1" dirty="0"/>
              <a:t>Az </a:t>
            </a:r>
            <a:r>
              <a:rPr lang="hu-HU" sz="3600" i="1" dirty="0" smtClean="0"/>
              <a:t>állam </a:t>
            </a:r>
            <a:r>
              <a:rPr lang="hu-HU" sz="3600" i="1" dirty="0"/>
              <a:t>és vállalati szféra közötti kapcsolatok rendszere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5502" y="1444452"/>
            <a:ext cx="8229600" cy="4857403"/>
          </a:xfrm>
        </p:spPr>
        <p:txBody>
          <a:bodyPr/>
          <a:lstStyle/>
          <a:p>
            <a:pPr marL="0" indent="0" algn="just">
              <a:buNone/>
            </a:pPr>
            <a:r>
              <a:rPr lang="hu-HU" sz="2800" dirty="0"/>
              <a:t>A</a:t>
            </a:r>
            <a:r>
              <a:rPr lang="hu-HU" sz="2800" dirty="0" smtClean="0"/>
              <a:t> </a:t>
            </a:r>
            <a:r>
              <a:rPr lang="hu-HU" sz="2800" dirty="0"/>
              <a:t>kapcsolati alapú kormányzási struktúrák rövid távon előnyt jelenthettek a hazai termelés állam által meghatározott prioritások mentén történő felfuttatására, hiszen </a:t>
            </a:r>
            <a:r>
              <a:rPr lang="hu-HU" sz="2800" b="1" dirty="0"/>
              <a:t>az erős állam fegyelmezni tudta a cégeket.</a:t>
            </a:r>
            <a:r>
              <a:rPr lang="hu-HU" sz="2800" dirty="0"/>
              <a:t> Hosszabb távon azonban a világgazdasági integráció előrehaladásával és a hatékonysági kritériumok tükrében, valamint az </a:t>
            </a:r>
            <a:r>
              <a:rPr lang="hu-HU" sz="2800" b="1" dirty="0"/>
              <a:t>állami fegyelmező képesség gyengülése nyomán ezek a </a:t>
            </a:r>
            <a:r>
              <a:rPr lang="hu-HU" sz="2800" b="1" i="1" dirty="0"/>
              <a:t>haverkapitalizmus </a:t>
            </a:r>
            <a:r>
              <a:rPr lang="hu-HU" sz="2800" b="1" dirty="0"/>
              <a:t>(</a:t>
            </a:r>
            <a:r>
              <a:rPr lang="hu-HU" sz="2800" b="1" dirty="0" err="1"/>
              <a:t>crony</a:t>
            </a:r>
            <a:r>
              <a:rPr lang="hu-HU" sz="2800" b="1" dirty="0"/>
              <a:t> </a:t>
            </a:r>
            <a:r>
              <a:rPr lang="hu-HU" sz="2800" b="1" dirty="0" err="1"/>
              <a:t>capitalism</a:t>
            </a:r>
            <a:r>
              <a:rPr lang="hu-HU" sz="2800" b="1" dirty="0"/>
              <a:t>) és </a:t>
            </a:r>
            <a:r>
              <a:rPr lang="hu-HU" sz="2800" b="1" i="1" dirty="0"/>
              <a:t>korrupció </a:t>
            </a:r>
            <a:r>
              <a:rPr lang="hu-HU" sz="2800" b="1" dirty="0"/>
              <a:t>melegágyává </a:t>
            </a:r>
            <a:r>
              <a:rPr lang="hu-HU" sz="2800" b="1" dirty="0" smtClean="0"/>
              <a:t>válhatnak</a:t>
            </a:r>
            <a:r>
              <a:rPr lang="hu-HU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22780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/>
          <a:lstStyle/>
          <a:p>
            <a:r>
              <a:rPr lang="hu-HU" dirty="0" smtClean="0"/>
              <a:t>4. Legitimáció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1267" y="1196752"/>
            <a:ext cx="8229600" cy="4778203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/>
              <a:t>Az autokratikus fejlesztő államok </a:t>
            </a:r>
            <a:r>
              <a:rPr lang="hu-HU" sz="2800" i="1" dirty="0"/>
              <a:t>legitimitását </a:t>
            </a:r>
            <a:r>
              <a:rPr lang="hu-HU" sz="2800" dirty="0"/>
              <a:t>egyrészt kívülről a hidegháborús körülmények között az USA biztonságpolitikai megfontolásai, másrészt belülről a hosszú távon fenntartott, és befogadó módon megvalósított gazdasági növekedés jelentették.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b="1" dirty="0" smtClean="0"/>
              <a:t>A </a:t>
            </a:r>
            <a:r>
              <a:rPr lang="hu-HU" sz="2800" b="1" dirty="0"/>
              <a:t>külső legitimáló tényezőket a hidegháború vége</a:t>
            </a:r>
            <a:r>
              <a:rPr lang="hu-HU" sz="2800" dirty="0"/>
              <a:t>, a kommunizmus és más autokratikus rendszerek bukása, számolta fel.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Míg </a:t>
            </a:r>
            <a:r>
              <a:rPr lang="hu-HU" sz="2800" b="1" dirty="0"/>
              <a:t>a belső legitimációs bázis az 1990-es japán, majd 1997-99-es további ázsiai válságok </a:t>
            </a:r>
            <a:r>
              <a:rPr lang="hu-HU" sz="2800" dirty="0"/>
              <a:t>hatására ingott </a:t>
            </a:r>
            <a:r>
              <a:rPr lang="hu-HU" sz="2800" dirty="0" smtClean="0"/>
              <a:t>meg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96369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sz="2800" dirty="0" smtClean="0"/>
              <a:t>Portugál, holland, majd brit gyarmat</a:t>
            </a:r>
          </a:p>
          <a:p>
            <a:r>
              <a:rPr lang="hu-HU" sz="2800" dirty="0" smtClean="0"/>
              <a:t>Fontos  kikötő, különösen a szuezi csatorna megnyitása után</a:t>
            </a:r>
          </a:p>
          <a:p>
            <a:r>
              <a:rPr lang="hu-HU" sz="2800" dirty="0" smtClean="0"/>
              <a:t>1867-től </a:t>
            </a:r>
            <a:r>
              <a:rPr lang="hu-HU" sz="2800" dirty="0"/>
              <a:t>önálló brit </a:t>
            </a:r>
            <a:r>
              <a:rPr lang="hu-HU" sz="2800" dirty="0" smtClean="0"/>
              <a:t>koronagyarmat</a:t>
            </a:r>
          </a:p>
          <a:p>
            <a:r>
              <a:rPr lang="hu-HU" sz="2800" dirty="0" smtClean="0"/>
              <a:t>1942-45 között japán megszállás</a:t>
            </a:r>
          </a:p>
          <a:p>
            <a:r>
              <a:rPr lang="hu-HU" sz="2800" dirty="0" smtClean="0"/>
              <a:t>A világháború </a:t>
            </a:r>
            <a:r>
              <a:rPr lang="hu-HU" sz="2800" dirty="0"/>
              <a:t>után </a:t>
            </a:r>
            <a:r>
              <a:rPr lang="hu-HU" sz="2800" dirty="0" smtClean="0"/>
              <a:t>újra </a:t>
            </a:r>
            <a:r>
              <a:rPr lang="hu-HU" sz="2800" dirty="0"/>
              <a:t>brit </a:t>
            </a:r>
            <a:r>
              <a:rPr lang="hu-HU" sz="2800" dirty="0" smtClean="0"/>
              <a:t>birtok</a:t>
            </a:r>
          </a:p>
          <a:p>
            <a:r>
              <a:rPr lang="hu-HU" sz="2800" dirty="0" smtClean="0"/>
              <a:t>1959 önigazgatást kap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szabad választásokon </a:t>
            </a:r>
            <a:r>
              <a:rPr lang="hu-HU" sz="2800" b="1" dirty="0" err="1" smtClean="0"/>
              <a:t>Li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Kuan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Ju</a:t>
            </a:r>
            <a:r>
              <a:rPr lang="hu-HU" sz="2800" b="1" dirty="0" smtClean="0"/>
              <a:t> (</a:t>
            </a:r>
            <a:r>
              <a:rPr lang="hu-HU" sz="2800" b="1" dirty="0" err="1"/>
              <a:t>Li</a:t>
            </a:r>
            <a:r>
              <a:rPr lang="hu-HU" sz="2800" b="1" dirty="0"/>
              <a:t> </a:t>
            </a:r>
            <a:r>
              <a:rPr lang="hu-HU" sz="2800" b="1" dirty="0" err="1" smtClean="0"/>
              <a:t>Kuang-jao</a:t>
            </a:r>
            <a:r>
              <a:rPr lang="hu-HU" sz="2800" b="1" dirty="0" smtClean="0"/>
              <a:t>) </a:t>
            </a:r>
            <a:r>
              <a:rPr lang="hu-HU" sz="2800" dirty="0" smtClean="0"/>
              <a:t>nyer</a:t>
            </a:r>
            <a:endParaRPr lang="hu-HU" sz="2800" dirty="0"/>
          </a:p>
          <a:p>
            <a:r>
              <a:rPr lang="hu-HU" sz="2800" dirty="0" smtClean="0"/>
              <a:t>1965-tő Szingapúr </a:t>
            </a:r>
            <a:r>
              <a:rPr lang="hu-HU" sz="2800" dirty="0"/>
              <a:t>független állammá </a:t>
            </a:r>
            <a:r>
              <a:rPr lang="hu-HU" sz="2800" dirty="0" smtClean="0"/>
              <a:t>alakul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8463037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külső feltételek változása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altLang="hu-HU" sz="2800" b="1" dirty="0" smtClean="0"/>
              <a:t>A jelenlegi nemzetközi környezet nem hagy elég mozgásteret </a:t>
            </a:r>
            <a:r>
              <a:rPr lang="hu-HU" altLang="hu-HU" sz="2800" b="1" dirty="0"/>
              <a:t>(policy </a:t>
            </a:r>
            <a:r>
              <a:rPr lang="hu-HU" altLang="hu-HU" sz="2800" b="1" dirty="0" err="1"/>
              <a:t>space</a:t>
            </a:r>
            <a:r>
              <a:rPr lang="hu-HU" altLang="hu-HU" sz="2800" b="1" dirty="0" smtClean="0"/>
              <a:t>) a felzárkózni kívánó államok számára</a:t>
            </a:r>
          </a:p>
          <a:p>
            <a:r>
              <a:rPr lang="hu-HU" altLang="hu-HU" sz="2800" dirty="0" smtClean="0"/>
              <a:t>Az önálló </a:t>
            </a:r>
            <a:r>
              <a:rPr lang="hu-HU" altLang="hu-HU" sz="2800" dirty="0"/>
              <a:t>állami iparpolitika szükséges, ám nem elégséges feltétele a sikeres fejlődésnek. </a:t>
            </a:r>
            <a:r>
              <a:rPr lang="hu-HU" altLang="hu-HU" sz="2800" b="1" dirty="0"/>
              <a:t>Ehhez szükséges olyan nem piaci intézmények jelenléte, melyek, beágyazódva a piacokba</a:t>
            </a:r>
            <a:r>
              <a:rPr lang="hu-HU" altLang="hu-HU" sz="2800" dirty="0"/>
              <a:t>, sikerrel közvetítik annak jelzéseit az állami döntéshozók </a:t>
            </a:r>
            <a:r>
              <a:rPr lang="hu-HU" altLang="hu-HU" sz="2800" dirty="0" smtClean="0"/>
              <a:t>felé = „beágyazott autonómia”</a:t>
            </a:r>
          </a:p>
          <a:p>
            <a:r>
              <a:rPr lang="hu-HU" altLang="hu-HU" sz="2800" b="1" dirty="0" smtClean="0"/>
              <a:t>A mai nemzetközi feltételek ezt korlátozzák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90135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Elsősorban a </a:t>
            </a:r>
            <a:r>
              <a:rPr lang="hu-HU" dirty="0" smtClean="0"/>
              <a:t>WTO szabályai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altLang="hu-HU" dirty="0" smtClean="0"/>
              <a:t>A </a:t>
            </a:r>
            <a:r>
              <a:rPr lang="hu-HU" altLang="hu-HU" dirty="0"/>
              <a:t>WTO-ban elfogadott megállapodások csökkentik, sőt néha ellehetetlenítik ezeknek az intézményeknek a megfelelő </a:t>
            </a:r>
            <a:r>
              <a:rPr lang="hu-HU" altLang="hu-HU" dirty="0" smtClean="0"/>
              <a:t>működését, mivel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altLang="hu-HU" b="1" dirty="0" smtClean="0"/>
              <a:t>egyfelől </a:t>
            </a:r>
            <a:r>
              <a:rPr lang="hu-HU" altLang="hu-HU" b="1" dirty="0"/>
              <a:t>uniformizálják </a:t>
            </a:r>
            <a:r>
              <a:rPr lang="hu-HU" altLang="hu-HU" b="1" dirty="0" smtClean="0"/>
              <a:t>őket,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altLang="hu-HU" b="1" dirty="0" smtClean="0"/>
              <a:t>másfelől </a:t>
            </a:r>
            <a:r>
              <a:rPr lang="hu-HU" altLang="hu-HU" b="1" dirty="0"/>
              <a:t>a transznacionális gazdasági szereplőket erősítve csökkentik ennek a beágyazott autonómiának a nagyságát.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28108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200" b="1" dirty="0" smtClean="0"/>
              <a:t>A WTO intézményekre gyakorolt hatása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z="2800" dirty="0" smtClean="0"/>
              <a:t>Egyrészt a globalizáció logikájából fakadóan a WTO mint rezsim olyan alapelvekre, normákra épül, melyek a liberális kereskedelmi rendszeren keresztül </a:t>
            </a:r>
            <a:r>
              <a:rPr lang="hu-HU" altLang="hu-HU" sz="2800" b="1" dirty="0" smtClean="0"/>
              <a:t>az intézményrendszerek konvergenciáját kényszerítik ki.</a:t>
            </a:r>
          </a:p>
          <a:p>
            <a:pPr eaLnBrk="1" hangingPunct="1"/>
            <a:r>
              <a:rPr lang="hu-HU" altLang="hu-HU" sz="2800" dirty="0" smtClean="0"/>
              <a:t>Másrészt ez a tendencia azonban </a:t>
            </a:r>
            <a:r>
              <a:rPr lang="hu-HU" altLang="hu-HU" sz="2800" b="1" dirty="0" smtClean="0"/>
              <a:t>a fejlett országok azon természetes törekvéseivel is összhangban van, mely szerint azok igyekeznek lehetséges későbbi kihívóikat leszakítani, megakadályozni felzárkózásukat.</a:t>
            </a:r>
          </a:p>
        </p:txBody>
      </p:sp>
    </p:spTree>
    <p:extLst>
      <p:ext uri="{BB962C8B-B14F-4D97-AF65-F5344CB8AC3E}">
        <p14:creationId xmlns:p14="http://schemas.microsoft.com/office/powerpoint/2010/main" val="3932219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6678" y="-747464"/>
            <a:ext cx="8229600" cy="1143000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5937523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/>
              <a:t>„A  gazdaságpolitikai mozgástér:</a:t>
            </a:r>
          </a:p>
          <a:p>
            <a:pPr marL="0" indent="0">
              <a:buNone/>
            </a:pPr>
            <a:r>
              <a:rPr lang="hu-HU" sz="2800" dirty="0" smtClean="0"/>
              <a:t> </a:t>
            </a:r>
            <a:r>
              <a:rPr lang="hu-HU" sz="2800" dirty="0"/>
              <a:t>a kereskedelmi szabályok olyan rugalmasságaként határozzuk meg, </a:t>
            </a:r>
            <a:r>
              <a:rPr lang="hu-HU" sz="2800" dirty="0" smtClean="0"/>
              <a:t>amely a </a:t>
            </a:r>
            <a:r>
              <a:rPr lang="hu-HU" sz="2800" dirty="0"/>
              <a:t>nemzetállamok számára megfelelő teret biztosít arra, hogy hatékony </a:t>
            </a:r>
            <a:r>
              <a:rPr lang="hu-HU" sz="2800" dirty="0" smtClean="0"/>
              <a:t>gazdaságpolitikai eszközöket </a:t>
            </a:r>
            <a:r>
              <a:rPr lang="hu-HU" sz="2800" dirty="0"/>
              <a:t>alkalmazzanak a gazdasági fejlődés ösztönzése </a:t>
            </a:r>
            <a:r>
              <a:rPr lang="hu-HU" sz="2800" dirty="0" smtClean="0"/>
              <a:t>érdekében.</a:t>
            </a:r>
          </a:p>
          <a:p>
            <a:pPr marL="0" indent="0">
              <a:buNone/>
            </a:pPr>
            <a:r>
              <a:rPr lang="hu-HU" sz="2800" dirty="0" smtClean="0"/>
              <a:t>Gyakrabban alkalmazzák </a:t>
            </a:r>
            <a:r>
              <a:rPr lang="hu-HU" sz="2800" dirty="0"/>
              <a:t>egy olyan mozgástér kifejezésére, amely a fejlesztési politika terén a fejlődő </a:t>
            </a:r>
            <a:r>
              <a:rPr lang="hu-HU" sz="2800" dirty="0" smtClean="0"/>
              <a:t>országoknak </a:t>
            </a:r>
            <a:r>
              <a:rPr lang="hu-HU" sz="2800" dirty="0"/>
              <a:t>a fejlett országok által engedélyezettnél nagyobb szerepet </a:t>
            </a:r>
            <a:r>
              <a:rPr lang="hu-HU" sz="2800" dirty="0" smtClean="0"/>
              <a:t>szán.</a:t>
            </a:r>
          </a:p>
          <a:p>
            <a:pPr marL="0" indent="0">
              <a:buNone/>
            </a:pPr>
            <a:r>
              <a:rPr lang="hu-HU" sz="2800" b="1" dirty="0" smtClean="0"/>
              <a:t>Ez </a:t>
            </a:r>
            <a:r>
              <a:rPr lang="hu-HU" sz="2800" b="1" dirty="0"/>
              <a:t>a mozgástér azonban a fejlett országok számára a fejlődés korábbi szakaszaiban rendelkezésre állt</a:t>
            </a:r>
            <a:r>
              <a:rPr lang="hu-HU" sz="2800" dirty="0" smtClean="0"/>
              <a:t>.”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14089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2800" dirty="0" smtClean="0"/>
              <a:t>A felzárkózó országok által korábban alkalmazott politikák (</a:t>
            </a:r>
            <a:r>
              <a:rPr lang="hu-HU" altLang="hu-HU" sz="2800" dirty="0" err="1" smtClean="0"/>
              <a:t>Gallagher</a:t>
            </a:r>
            <a:r>
              <a:rPr lang="hu-HU" altLang="hu-HU" sz="2800" dirty="0" smtClean="0"/>
              <a:t> 2005 alapján):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dirty="0" smtClean="0"/>
              <a:t>vámok és kvóták alkalmazása, alapvetően a növendék iparágak védelmére;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 smtClean="0"/>
              <a:t>támogatások nyújtása (exporttámogatás, K+F támogatás);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 smtClean="0"/>
              <a:t>szellemi termékek szelektív védelme, a hazai szabadalmak védelme, külföldi szabadalmak másolásának bátorítása;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dirty="0" smtClean="0"/>
              <a:t>külföldi beruházások szabályozása.</a:t>
            </a:r>
          </a:p>
        </p:txBody>
      </p:sp>
    </p:spTree>
    <p:extLst>
      <p:ext uri="{BB962C8B-B14F-4D97-AF65-F5344CB8AC3E}">
        <p14:creationId xmlns:p14="http://schemas.microsoft.com/office/powerpoint/2010/main" val="19889964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smtClean="0"/>
              <a:t>Árukereskedelem - vámok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hu-HU" sz="2800" dirty="0"/>
              <a:t>A WTO-tagoknak nem vámjellegű eszközeiket </a:t>
            </a:r>
            <a:r>
              <a:rPr lang="hu-HU" sz="2800" dirty="0" smtClean="0"/>
              <a:t>is </a:t>
            </a:r>
            <a:r>
              <a:rPr lang="hu-HU" sz="2800" dirty="0" err="1" smtClean="0"/>
              <a:t>tarifikálniuk</a:t>
            </a:r>
            <a:r>
              <a:rPr lang="hu-HU" sz="2800" dirty="0" smtClean="0"/>
              <a:t> </a:t>
            </a:r>
            <a:r>
              <a:rPr lang="hu-HU" sz="2800" dirty="0"/>
              <a:t>kellett, vagyis a </a:t>
            </a:r>
            <a:r>
              <a:rPr lang="hu-HU" sz="2800" dirty="0" smtClean="0"/>
              <a:t>licenceket </a:t>
            </a:r>
            <a:r>
              <a:rPr lang="hu-HU" sz="2800" dirty="0"/>
              <a:t>és kvótákat </a:t>
            </a:r>
            <a:r>
              <a:rPr lang="hu-HU" sz="2800" dirty="0" smtClean="0"/>
              <a:t>vámegyenértékesekben </a:t>
            </a:r>
            <a:r>
              <a:rPr lang="hu-HU" sz="2800" dirty="0"/>
              <a:t>kellett kifejezniük, valamint sok vámkategóriát rögzíteniük </a:t>
            </a:r>
            <a:r>
              <a:rPr lang="hu-HU" sz="2800" dirty="0" smtClean="0"/>
              <a:t>kellett</a:t>
            </a:r>
          </a:p>
          <a:p>
            <a:r>
              <a:rPr lang="hu-HU" sz="2800" dirty="0" smtClean="0"/>
              <a:t>Az </a:t>
            </a:r>
            <a:r>
              <a:rPr lang="hu-HU" sz="2800" dirty="0"/>
              <a:t>Uruguayi Forduló és a WTO azt követő megalapítása valamelyest korlátozta ezen eszközök alkalmazásának a </a:t>
            </a:r>
            <a:r>
              <a:rPr lang="hu-HU" sz="2800" dirty="0" smtClean="0"/>
              <a:t>lehetőségét</a:t>
            </a:r>
            <a:r>
              <a:rPr lang="hu-HU" sz="2800" dirty="0"/>
              <a:t>, de</a:t>
            </a:r>
            <a:r>
              <a:rPr lang="hu-HU" sz="2800" b="1" dirty="0"/>
              <a:t> így is jelentős mozgástér maradt arra, hogy a vámtarifákat az ipari fejlesztés elősegítésére irányuló eszközként használják.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85397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i="1" dirty="0"/>
              <a:t>Megállapodás a Szellemi Tulajdonjogok Kereskedelmi Vonatkozásairól </a:t>
            </a:r>
            <a:r>
              <a:rPr lang="hu-HU" sz="2800" dirty="0"/>
              <a:t>(Trade </a:t>
            </a:r>
            <a:r>
              <a:rPr lang="hu-HU" sz="2800" dirty="0" err="1"/>
              <a:t>Related</a:t>
            </a:r>
            <a:r>
              <a:rPr lang="hu-HU" sz="2800" dirty="0"/>
              <a:t> </a:t>
            </a:r>
            <a:r>
              <a:rPr lang="hu-HU" sz="2800" dirty="0" err="1"/>
              <a:t>Intellectual</a:t>
            </a:r>
            <a:r>
              <a:rPr lang="hu-HU" sz="2800" dirty="0"/>
              <a:t> </a:t>
            </a:r>
            <a:r>
              <a:rPr lang="hu-HU" sz="2800" dirty="0" err="1"/>
              <a:t>Property</a:t>
            </a:r>
            <a:r>
              <a:rPr lang="hu-HU" sz="2800" dirty="0"/>
              <a:t> </a:t>
            </a:r>
            <a:r>
              <a:rPr lang="hu-HU" sz="2800" dirty="0" err="1"/>
              <a:t>Rights</a:t>
            </a:r>
            <a:r>
              <a:rPr lang="hu-HU" sz="2800" dirty="0"/>
              <a:t> - TRIPS).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hu-HU" sz="2400" dirty="0" smtClean="0"/>
              <a:t>A </a:t>
            </a:r>
            <a:r>
              <a:rPr lang="hu-HU" sz="2400" dirty="0"/>
              <a:t>fejlett országok birtokában van a világ összes szabadalmának 86%-a, és ők jutnak hozzá az összes szabadalmi díj 97%-ához. </a:t>
            </a:r>
            <a:r>
              <a:rPr lang="hu-HU" sz="2400" dirty="0" smtClean="0"/>
              <a:t>Ez megnehezíti </a:t>
            </a:r>
            <a:r>
              <a:rPr lang="hu-HU" sz="2400" dirty="0"/>
              <a:t>a fejlődő országok számára, hogy az innovációs folyamatba </a:t>
            </a:r>
            <a:r>
              <a:rPr lang="hu-HU" sz="2400" dirty="0" smtClean="0"/>
              <a:t>bekapcsolódjanak</a:t>
            </a:r>
          </a:p>
          <a:p>
            <a:r>
              <a:rPr lang="hu-HU" sz="2400" dirty="0"/>
              <a:t>Azért, hogy megkönnyítsék a hazai vállalatok számára a külföldi innovációk </a:t>
            </a:r>
            <a:r>
              <a:rPr lang="hu-HU" sz="2400" dirty="0" smtClean="0"/>
              <a:t>adaptálását, </a:t>
            </a:r>
            <a:r>
              <a:rPr lang="hu-HU" sz="2400" dirty="0"/>
              <a:t>sok későn iparosodó állam egyszerűen visszautasította a legfontosabb termékekre vonatkozó szabadalmak kiadását, és korlátozta az engedélyezett szabadalom tulajdonosainak azon lehetőségét, hogy hosszú ideig a szabadalom kizárólagos birtokosai </a:t>
            </a:r>
            <a:r>
              <a:rPr lang="hu-HU" sz="2400" dirty="0" smtClean="0"/>
              <a:t>legyenek + </a:t>
            </a:r>
            <a:r>
              <a:rPr lang="hu-HU" altLang="hu-HU" sz="2400" dirty="0" err="1"/>
              <a:t>reverse</a:t>
            </a:r>
            <a:r>
              <a:rPr lang="hu-HU" altLang="hu-HU" sz="2400" dirty="0"/>
              <a:t> </a:t>
            </a:r>
            <a:r>
              <a:rPr lang="hu-HU" altLang="hu-HU" sz="2400" dirty="0" err="1" smtClean="0"/>
              <a:t>engineering</a:t>
            </a:r>
            <a:endParaRPr lang="hu-HU" altLang="hu-HU" sz="2400" dirty="0" smtClean="0"/>
          </a:p>
          <a:p>
            <a:r>
              <a:rPr lang="hu-HU" sz="2400" dirty="0" smtClean="0"/>
              <a:t>Ennek alkalmazása </a:t>
            </a:r>
            <a:r>
              <a:rPr lang="hu-HU" sz="2400" dirty="0"/>
              <a:t>a TRIPS hatálya alatt jóval nehezebbé vált. </a:t>
            </a:r>
          </a:p>
        </p:txBody>
      </p:sp>
    </p:spTree>
    <p:extLst>
      <p:ext uri="{BB962C8B-B14F-4D97-AF65-F5344CB8AC3E}">
        <p14:creationId xmlns:p14="http://schemas.microsoft.com/office/powerpoint/2010/main" val="30267749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A szabadalmi díjak Dél–Észak irányú </a:t>
            </a:r>
            <a:r>
              <a:rPr lang="hu-HU" sz="3200" dirty="0" err="1"/>
              <a:t>transzfere</a:t>
            </a:r>
            <a:r>
              <a:rPr lang="hu-HU" sz="3200" dirty="0"/>
              <a:t> a TRIPS </a:t>
            </a:r>
            <a:r>
              <a:rPr lang="hu-HU" sz="3200" dirty="0" smtClean="0"/>
              <a:t>következtében (Világbank – 2002)</a:t>
            </a:r>
            <a:endParaRPr lang="hu-HU" sz="32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638998"/>
              </p:ext>
            </p:extLst>
          </p:nvPr>
        </p:nvGraphicFramePr>
        <p:xfrm>
          <a:off x="457200" y="1700808"/>
          <a:ext cx="8229600" cy="44272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88576"/>
                <a:gridCol w="3541024"/>
              </a:tblGrid>
              <a:tr h="531573">
                <a:tc>
                  <a:txBody>
                    <a:bodyPr/>
                    <a:lstStyle/>
                    <a:p>
                      <a:pPr marL="41275">
                        <a:spcBef>
                          <a:spcPts val="77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Ország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7025" indent="52705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Millió US dollár</a:t>
                      </a:r>
                    </a:p>
                    <a:p>
                      <a:pPr marL="327025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(2000-es értéken)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5155">
                <a:tc>
                  <a:txBody>
                    <a:bodyPr/>
                    <a:lstStyle/>
                    <a:p>
                      <a:pPr marL="4127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Egyesült Államok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0" marR="53340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19093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5155">
                <a:tc>
                  <a:txBody>
                    <a:bodyPr/>
                    <a:lstStyle/>
                    <a:p>
                      <a:pPr marL="4127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Németország</a:t>
                      </a:r>
                      <a:endParaRPr lang="hu-HU" sz="2400" dirty="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0" marR="53340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6768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5155">
                <a:tc>
                  <a:txBody>
                    <a:bodyPr/>
                    <a:lstStyle/>
                    <a:p>
                      <a:pPr marL="4127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Japán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0" marR="53340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5673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5155">
                <a:tc>
                  <a:txBody>
                    <a:bodyPr/>
                    <a:lstStyle/>
                    <a:p>
                      <a:pPr marL="4127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Franciaország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0" marR="53340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3326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5155">
                <a:tc>
                  <a:txBody>
                    <a:bodyPr/>
                    <a:lstStyle/>
                    <a:p>
                      <a:pPr marL="4127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Egyesült Királyság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0" marR="53340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2968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5155">
                <a:tc>
                  <a:txBody>
                    <a:bodyPr/>
                    <a:lstStyle/>
                    <a:p>
                      <a:pPr marL="4127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Svájc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0" marR="531495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2000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5155">
                <a:tc>
                  <a:txBody>
                    <a:bodyPr/>
                    <a:lstStyle/>
                    <a:p>
                      <a:pPr marL="4127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Ausztrália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0" marR="53340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1097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5155">
                <a:tc>
                  <a:txBody>
                    <a:bodyPr/>
                    <a:lstStyle/>
                    <a:p>
                      <a:pPr marL="4127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Hollandia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8955" marR="53340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241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5155">
                <a:tc>
                  <a:txBody>
                    <a:bodyPr/>
                    <a:lstStyle/>
                    <a:p>
                      <a:pPr marL="4127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Írország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9590" marR="533400" algn="ctr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18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5155">
                <a:tc>
                  <a:txBody>
                    <a:bodyPr/>
                    <a:lstStyle/>
                    <a:p>
                      <a:pPr marL="41275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Összesen</a:t>
                      </a:r>
                      <a:endParaRPr lang="hu-HU" sz="2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3400" marR="533400" 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41184</a:t>
                      </a:r>
                      <a:endParaRPr lang="hu-HU" sz="2400" dirty="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3473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i="1" dirty="0"/>
              <a:t>Megállapodás a Támogatásokról és a Kiegyenlítő Intézkedésekről </a:t>
            </a:r>
            <a:r>
              <a:rPr lang="hu-HU" sz="2800" dirty="0"/>
              <a:t>(</a:t>
            </a:r>
            <a:r>
              <a:rPr lang="hu-HU" sz="2800" dirty="0" err="1"/>
              <a:t>Agreement</a:t>
            </a:r>
            <a:r>
              <a:rPr lang="hu-HU" sz="2800" dirty="0"/>
              <a:t> </a:t>
            </a:r>
            <a:r>
              <a:rPr lang="hu-HU" sz="2800" dirty="0" err="1"/>
              <a:t>on</a:t>
            </a:r>
            <a:r>
              <a:rPr lang="hu-HU" sz="2800" dirty="0"/>
              <a:t> </a:t>
            </a:r>
            <a:r>
              <a:rPr lang="hu-HU" sz="2800" dirty="0" err="1"/>
              <a:t>Subsidies</a:t>
            </a:r>
            <a:r>
              <a:rPr lang="hu-HU" sz="2800" dirty="0"/>
              <a:t> and </a:t>
            </a:r>
            <a:r>
              <a:rPr lang="hu-HU" sz="2800" dirty="0" err="1"/>
              <a:t>Countervailing</a:t>
            </a:r>
            <a:r>
              <a:rPr lang="hu-HU" sz="2800" dirty="0"/>
              <a:t> </a:t>
            </a:r>
            <a:r>
              <a:rPr lang="hu-HU" sz="2800" dirty="0" err="1"/>
              <a:t>Measures</a:t>
            </a:r>
            <a:r>
              <a:rPr lang="hu-HU" sz="2800" dirty="0"/>
              <a:t>, - SCM)</a:t>
            </a:r>
            <a:r>
              <a:rPr lang="hu-HU" sz="2800" i="1" dirty="0"/>
              <a:t>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Az </a:t>
            </a:r>
            <a:r>
              <a:rPr lang="hu-HU" sz="2800" dirty="0" err="1"/>
              <a:t>SCM-egyezmény</a:t>
            </a:r>
            <a:r>
              <a:rPr lang="hu-HU" sz="2800" dirty="0"/>
              <a:t> a WTO keretein belül korlátozza a szubvencióval való támogatás </a:t>
            </a:r>
            <a:r>
              <a:rPr lang="hu-HU" sz="2800" dirty="0" smtClean="0"/>
              <a:t>lehetőségeit</a:t>
            </a:r>
            <a:endParaRPr lang="hu-HU" sz="2800" dirty="0"/>
          </a:p>
          <a:p>
            <a:r>
              <a:rPr lang="hu-HU" sz="2800" dirty="0"/>
              <a:t>Az SCM értelmében az exporttámogatások minden formája tiltott, így az </a:t>
            </a:r>
            <a:r>
              <a:rPr lang="hu-HU" sz="2800" dirty="0" smtClean="0"/>
              <a:t>államok</a:t>
            </a:r>
          </a:p>
          <a:p>
            <a:r>
              <a:rPr lang="hu-HU" sz="2800" dirty="0" smtClean="0"/>
              <a:t>korlátozottan </a:t>
            </a:r>
            <a:r>
              <a:rPr lang="hu-HU" sz="2800" dirty="0"/>
              <a:t>tudják </a:t>
            </a:r>
            <a:r>
              <a:rPr lang="hu-HU" sz="2800" dirty="0" smtClean="0"/>
              <a:t>csak saját </a:t>
            </a:r>
            <a:r>
              <a:rPr lang="hu-HU" sz="2800" dirty="0"/>
              <a:t>vállalataikat segíteni abban, hogy a globális piacra </a:t>
            </a:r>
            <a:r>
              <a:rPr lang="hu-HU" sz="2800" dirty="0" smtClean="0"/>
              <a:t>jussanak.</a:t>
            </a:r>
          </a:p>
          <a:p>
            <a:r>
              <a:rPr lang="hu-HU" sz="2800" dirty="0" smtClean="0"/>
              <a:t>Ennek </a:t>
            </a:r>
            <a:r>
              <a:rPr lang="hu-HU" sz="2800" dirty="0"/>
              <a:t>ellenére van néhány lehetőség arra, hogy az államok támogassák a vállalatokat addig a pontig, amíg azok elég erőssé nem válnak ahhoz, hogy az exportpiacokon helytálljanak.</a:t>
            </a:r>
          </a:p>
        </p:txBody>
      </p:sp>
    </p:spTree>
    <p:extLst>
      <p:ext uri="{BB962C8B-B14F-4D97-AF65-F5344CB8AC3E}">
        <p14:creationId xmlns:p14="http://schemas.microsoft.com/office/powerpoint/2010/main" val="5449164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i="1" dirty="0"/>
              <a:t>Megállapodás a Kereskedelmi Vonzatú Beruházási Intézkedésekről </a:t>
            </a:r>
            <a:r>
              <a:rPr lang="hu-HU" sz="2800" dirty="0"/>
              <a:t>(</a:t>
            </a:r>
            <a:r>
              <a:rPr lang="hu-HU" sz="2800" dirty="0" err="1"/>
              <a:t>Agreement</a:t>
            </a:r>
            <a:r>
              <a:rPr lang="hu-HU" sz="2800" dirty="0"/>
              <a:t> </a:t>
            </a:r>
            <a:r>
              <a:rPr lang="hu-HU" sz="2800" dirty="0" err="1"/>
              <a:t>on</a:t>
            </a:r>
            <a:r>
              <a:rPr lang="hu-HU" sz="2800" dirty="0"/>
              <a:t> Trade </a:t>
            </a:r>
            <a:r>
              <a:rPr lang="hu-HU" sz="2800" dirty="0" err="1"/>
              <a:t>Related</a:t>
            </a:r>
            <a:r>
              <a:rPr lang="hu-HU" sz="2800" dirty="0"/>
              <a:t> </a:t>
            </a:r>
            <a:r>
              <a:rPr lang="hu-HU" sz="2800" dirty="0" err="1"/>
              <a:t>Investment</a:t>
            </a:r>
            <a:r>
              <a:rPr lang="hu-HU" sz="2800" dirty="0"/>
              <a:t> </a:t>
            </a:r>
            <a:r>
              <a:rPr lang="hu-HU" sz="2800" dirty="0" err="1"/>
              <a:t>Measures</a:t>
            </a:r>
            <a:r>
              <a:rPr lang="hu-HU" sz="2800" dirty="0"/>
              <a:t> - TRIMS).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dirty="0" smtClean="0"/>
              <a:t>Az egyezmény </a:t>
            </a:r>
            <a:r>
              <a:rPr lang="hu-HU" sz="2800" dirty="0"/>
              <a:t>megnehezíti a befogadó ország számára a külföldi </a:t>
            </a:r>
            <a:r>
              <a:rPr lang="hu-HU" sz="2800" dirty="0" smtClean="0"/>
              <a:t>befektetések </a:t>
            </a:r>
            <a:r>
              <a:rPr lang="hu-HU" sz="2800" dirty="0"/>
              <a:t>szelektálását, és korlátozza az államok azon képességét, amely a helyi </a:t>
            </a:r>
            <a:r>
              <a:rPr lang="hu-HU" sz="2800" dirty="0" smtClean="0"/>
              <a:t>tartalomra vonatkozó </a:t>
            </a:r>
            <a:r>
              <a:rPr lang="hu-HU" sz="2800" dirty="0"/>
              <a:t>követelmények meghatározására </a:t>
            </a:r>
            <a:r>
              <a:rPr lang="hu-HU" sz="2800" dirty="0" smtClean="0"/>
              <a:t>irányul.</a:t>
            </a:r>
          </a:p>
          <a:p>
            <a:pPr marL="0" indent="0">
              <a:buNone/>
            </a:pPr>
            <a:r>
              <a:rPr lang="hu-HU" sz="2800" dirty="0" smtClean="0"/>
              <a:t>A </a:t>
            </a:r>
            <a:r>
              <a:rPr lang="hu-HU" sz="2800" dirty="0"/>
              <a:t>TRIMS gátolja továbbá a  </a:t>
            </a:r>
            <a:r>
              <a:rPr lang="hu-HU" sz="2800" dirty="0" smtClean="0"/>
              <a:t>kereskedelmi </a:t>
            </a:r>
            <a:r>
              <a:rPr lang="hu-HU" sz="2800" dirty="0"/>
              <a:t>mérleg egyensúlyát elősegítő követelmények alkalmazását is (amely a külföldi </a:t>
            </a:r>
            <a:r>
              <a:rPr lang="hu-HU" sz="2800" dirty="0" smtClean="0"/>
              <a:t>cégeket </a:t>
            </a:r>
            <a:r>
              <a:rPr lang="hu-HU" sz="2800" dirty="0"/>
              <a:t>a külföldi import helyett inkább a hazai inputok használatára sarkallja</a:t>
            </a:r>
            <a:r>
              <a:rPr lang="hu-HU" sz="2800" dirty="0" smtClean="0"/>
              <a:t>). Ezek </a:t>
            </a:r>
            <a:r>
              <a:rPr lang="hu-HU" sz="2800" dirty="0"/>
              <a:t>a szabályok világszinten hozzájárultak a hazai beruházások </a:t>
            </a:r>
            <a:r>
              <a:rPr lang="hu-HU" sz="2800" dirty="0" smtClean="0"/>
              <a:t>kiszorításához</a:t>
            </a:r>
            <a:r>
              <a:rPr lang="hu-H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0632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e Kuan Y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3959"/>
            <a:ext cx="3526432" cy="469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189218"/>
              </p:ext>
            </p:extLst>
          </p:nvPr>
        </p:nvGraphicFramePr>
        <p:xfrm>
          <a:off x="4188826" y="243960"/>
          <a:ext cx="4127590" cy="3951735"/>
        </p:xfrm>
        <a:graphic>
          <a:graphicData uri="http://schemas.openxmlformats.org/drawingml/2006/table">
            <a:tbl>
              <a:tblPr/>
              <a:tblGrid>
                <a:gridCol w="4127590"/>
              </a:tblGrid>
              <a:tr h="563906">
                <a:tc>
                  <a:txBody>
                    <a:bodyPr/>
                    <a:lstStyle/>
                    <a:p>
                      <a:pPr fontAlgn="t"/>
                      <a:r>
                        <a:rPr lang="hu-HU" sz="1800" b="1" i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</a:t>
                      </a:r>
                      <a:r>
                        <a:rPr lang="hu-HU" sz="1800" b="1" i="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b="1" i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Kuang-jao</a:t>
                      </a:r>
                      <a:endParaRPr lang="hu-HU" sz="1800" b="1" i="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hu-HU" sz="1800" b="1" noProof="0" dirty="0" smtClean="0">
                          <a:effectLst/>
                        </a:rPr>
                        <a:t>1923-2015</a:t>
                      </a:r>
                      <a:endParaRPr lang="hu-HU" sz="1800" noProof="0" dirty="0">
                        <a:effectLst/>
                      </a:endParaRPr>
                    </a:p>
                  </a:txBody>
                  <a:tcPr marL="14087" marR="8452" marT="14087" marB="1408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69364">
                <a:tc>
                  <a:txBody>
                    <a:bodyPr/>
                    <a:lstStyle/>
                    <a:p>
                      <a:pPr fontAlgn="t"/>
                      <a:r>
                        <a:rPr lang="hu-HU" sz="1800" b="1" noProof="0" dirty="0" smtClean="0">
                          <a:effectLst/>
                        </a:rPr>
                        <a:t>Foglalkozása: politikus, filozófus, jogász</a:t>
                      </a:r>
                      <a:endParaRPr lang="hu-HU" sz="1800" noProof="0" dirty="0">
                        <a:effectLst/>
                      </a:endParaRPr>
                    </a:p>
                  </a:txBody>
                  <a:tcPr marL="14087" marR="8452" marT="14087" marB="1408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513027">
                <a:tc>
                  <a:txBody>
                    <a:bodyPr/>
                    <a:lstStyle/>
                    <a:p>
                      <a:pPr fontAlgn="t"/>
                      <a:r>
                        <a:rPr lang="hu-HU" sz="1800" b="1" noProof="0" dirty="0" smtClean="0">
                          <a:effectLst/>
                        </a:rPr>
                        <a:t>Tisztség: </a:t>
                      </a:r>
                      <a:r>
                        <a:rPr lang="hu-HU" sz="1800" b="1" noProof="0" dirty="0" err="1" smtClean="0">
                          <a:effectLst/>
                        </a:rPr>
                        <a:t>Prime</a:t>
                      </a:r>
                      <a:r>
                        <a:rPr lang="hu-HU" sz="1800" b="1" noProof="0" dirty="0" smtClean="0">
                          <a:effectLst/>
                        </a:rPr>
                        <a:t> </a:t>
                      </a:r>
                      <a:r>
                        <a:rPr lang="hu-HU" sz="1800" b="1" noProof="0" dirty="0" err="1" smtClean="0">
                          <a:effectLst/>
                        </a:rPr>
                        <a:t>Minister</a:t>
                      </a:r>
                      <a:r>
                        <a:rPr lang="hu-HU" sz="1800" b="1" noProof="0" dirty="0" smtClean="0">
                          <a:effectLst/>
                        </a:rPr>
                        <a:t> of Singapore (1959. június 3.–1990. november 28.,  </a:t>
                      </a:r>
                      <a:endParaRPr lang="hu-HU" sz="1800" b="1" noProof="0" dirty="0">
                        <a:effectLst/>
                      </a:endParaRPr>
                    </a:p>
                  </a:txBody>
                  <a:tcPr marL="14087" marR="8452" marT="14087" marB="14087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985738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hu-HU" noProof="0" dirty="0">
                          <a:effectLst/>
                        </a:rPr>
                        <a:t/>
                      </a:r>
                      <a:br>
                        <a:rPr lang="hu-HU" noProof="0" dirty="0">
                          <a:effectLst/>
                        </a:rPr>
                      </a:br>
                      <a:r>
                        <a:rPr lang="hu-HU" b="1" noProof="0" dirty="0" err="1">
                          <a:solidFill>
                            <a:schemeClr val="tx1"/>
                          </a:solidFill>
                          <a:effectLst/>
                        </a:rPr>
                        <a:t>Fitzwilliam</a:t>
                      </a:r>
                      <a:r>
                        <a:rPr lang="hu-HU" b="1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b="1" noProof="0" dirty="0" smtClean="0">
                          <a:solidFill>
                            <a:schemeClr val="tx1"/>
                          </a:solidFill>
                          <a:effectLst/>
                        </a:rPr>
                        <a:t>Főiskola,London </a:t>
                      </a:r>
                      <a:r>
                        <a:rPr lang="hu-HU" b="1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School</a:t>
                      </a:r>
                      <a:r>
                        <a:rPr lang="hu-HU" b="1" noProof="0" dirty="0" smtClean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hu-HU" b="1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Economics</a:t>
                      </a:r>
                      <a:r>
                        <a:rPr lang="hu-HU" b="1" noProof="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hu-HU" b="1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Cambridgei</a:t>
                      </a:r>
                      <a:r>
                        <a:rPr lang="hu-HU" b="1" noProof="0" dirty="0" smtClean="0">
                          <a:solidFill>
                            <a:schemeClr val="tx1"/>
                          </a:solidFill>
                          <a:effectLst/>
                        </a:rPr>
                        <a:t> Egyetem</a:t>
                      </a:r>
                      <a:r>
                        <a:rPr lang="hu-HU" b="1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hu-HU" b="1" u="none" strike="noStrike" baseline="0" noProof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b="1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Raffles</a:t>
                      </a:r>
                      <a:r>
                        <a:rPr lang="hu-HU" b="1" noProof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b="1" noProof="0" dirty="0" err="1">
                          <a:solidFill>
                            <a:schemeClr val="tx1"/>
                          </a:solidFill>
                          <a:effectLst/>
                        </a:rPr>
                        <a:t>Institution</a:t>
                      </a:r>
                      <a:endParaRPr lang="hu-HU" b="1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5487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968514"/>
              </p:ext>
            </p:extLst>
          </p:nvPr>
        </p:nvGraphicFramePr>
        <p:xfrm>
          <a:off x="827584" y="2420888"/>
          <a:ext cx="7859214" cy="34651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2290"/>
                <a:gridCol w="1249498"/>
                <a:gridCol w="1249067"/>
                <a:gridCol w="1249398"/>
                <a:gridCol w="1249563"/>
                <a:gridCol w="1249398"/>
              </a:tblGrid>
              <a:tr h="718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2400" b="1" spc="-135" dirty="0">
                          <a:latin typeface="Times New Roman"/>
                          <a:cs typeface="Times New Roman"/>
                        </a:rPr>
                        <a:t>1971-1980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2400" b="1" spc="-135" dirty="0">
                          <a:latin typeface="Times New Roman"/>
                          <a:cs typeface="Times New Roman"/>
                        </a:rPr>
                        <a:t>1981-1989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2400" b="1" spc="-135" dirty="0">
                          <a:latin typeface="Times New Roman"/>
                          <a:cs typeface="Times New Roman"/>
                        </a:rPr>
                        <a:t>1990-2004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2400" b="1" spc="-135" dirty="0">
                          <a:latin typeface="Times New Roman"/>
                          <a:cs typeface="Times New Roman"/>
                        </a:rPr>
                        <a:t>2005-2008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2400" b="1" spc="-135" dirty="0">
                          <a:latin typeface="Times New Roman"/>
                          <a:cs typeface="Times New Roman"/>
                        </a:rPr>
                        <a:t>2009-2012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87632">
                <a:tc>
                  <a:txBody>
                    <a:bodyPr/>
                    <a:lstStyle/>
                    <a:p>
                      <a:pPr marL="76835">
                        <a:lnSpc>
                          <a:spcPts val="1955"/>
                        </a:lnSpc>
                      </a:pPr>
                      <a:endParaRPr lang="hu-HU" sz="2400" b="1" spc="-130" dirty="0" smtClean="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ts val="1955"/>
                        </a:lnSpc>
                      </a:pPr>
                      <a:r>
                        <a:rPr sz="2400" b="1" spc="-130" dirty="0" err="1" smtClean="0">
                          <a:latin typeface="Times New Roman"/>
                          <a:cs typeface="Times New Roman"/>
                        </a:rPr>
                        <a:t>Kelet-Ázsia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20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5.2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20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4.4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20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3.9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20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6.9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20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6.5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87632">
                <a:tc>
                  <a:txBody>
                    <a:bodyPr/>
                    <a:lstStyle/>
                    <a:p>
                      <a:pPr marL="76835">
                        <a:lnSpc>
                          <a:spcPts val="1939"/>
                        </a:lnSpc>
                      </a:pPr>
                      <a:endParaRPr lang="hu-HU" sz="2400" b="1" spc="-140" dirty="0" smtClean="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ts val="1939"/>
                        </a:lnSpc>
                      </a:pPr>
                      <a:r>
                        <a:rPr sz="2400" b="1" spc="-140" dirty="0" smtClean="0">
                          <a:latin typeface="Times New Roman"/>
                          <a:cs typeface="Times New Roman"/>
                        </a:rPr>
                        <a:t>Latin-Amerika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3.3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endParaRPr lang="hu-HU" sz="2400" spc="-11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400" spc="-11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400" spc="-110" dirty="0">
                          <a:latin typeface="Times New Roman"/>
                          <a:cs typeface="Times New Roman"/>
                        </a:rPr>
                        <a:t>0.8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0.7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5.0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2.2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67407">
                <a:tc>
                  <a:txBody>
                    <a:bodyPr/>
                    <a:lstStyle/>
                    <a:p>
                      <a:pPr marL="76835">
                        <a:lnSpc>
                          <a:spcPts val="1935"/>
                        </a:lnSpc>
                      </a:pPr>
                      <a:endParaRPr lang="hu-HU" sz="2400" b="1" spc="-185" dirty="0" smtClean="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ts val="1935"/>
                        </a:lnSpc>
                      </a:pPr>
                      <a:r>
                        <a:rPr sz="2400" b="1" spc="-185" dirty="0" smtClean="0">
                          <a:latin typeface="Times New Roman"/>
                          <a:cs typeface="Times New Roman"/>
                        </a:rPr>
                        <a:t>USA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2.2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2.4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1.6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1.9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1.1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67407">
                <a:tc>
                  <a:txBody>
                    <a:bodyPr/>
                    <a:lstStyle/>
                    <a:p>
                      <a:pPr marL="76835">
                        <a:lnSpc>
                          <a:spcPts val="1935"/>
                        </a:lnSpc>
                      </a:pPr>
                      <a:endParaRPr lang="hu-HU" sz="2400" b="1" spc="-130" dirty="0" smtClean="0">
                        <a:latin typeface="Times New Roman"/>
                        <a:cs typeface="Times New Roman"/>
                      </a:endParaRPr>
                    </a:p>
                    <a:p>
                      <a:pPr marL="76835">
                        <a:lnSpc>
                          <a:spcPts val="1935"/>
                        </a:lnSpc>
                      </a:pPr>
                      <a:r>
                        <a:rPr sz="2400" b="1" spc="-130" dirty="0" err="1" smtClean="0">
                          <a:latin typeface="Times New Roman"/>
                          <a:cs typeface="Times New Roman"/>
                        </a:rPr>
                        <a:t>Világ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1.8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1.4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1.1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3.3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5"/>
                        </a:lnSpc>
                      </a:pPr>
                      <a:endParaRPr lang="hu-HU" sz="2400" spc="-114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905"/>
                        </a:lnSpc>
                      </a:pPr>
                      <a:r>
                        <a:rPr sz="2400" spc="-114" dirty="0" smtClean="0">
                          <a:latin typeface="Times New Roman"/>
                          <a:cs typeface="Times New Roman"/>
                        </a:rPr>
                        <a:t>1.8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object 9"/>
          <p:cNvSpPr txBox="1"/>
          <p:nvPr/>
        </p:nvSpPr>
        <p:spPr>
          <a:xfrm>
            <a:off x="827584" y="1508758"/>
            <a:ext cx="756084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10" dirty="0">
                <a:latin typeface="Arial Narrow"/>
                <a:cs typeface="Arial Narrow"/>
              </a:rPr>
              <a:t>Az </a:t>
            </a:r>
            <a:r>
              <a:rPr sz="2800" b="1" spc="-50" dirty="0">
                <a:latin typeface="Arial Narrow"/>
                <a:cs typeface="Arial Narrow"/>
              </a:rPr>
              <a:t>egy </a:t>
            </a:r>
            <a:r>
              <a:rPr sz="2800" b="1" spc="15" dirty="0">
                <a:latin typeface="Arial Narrow"/>
                <a:cs typeface="Arial Narrow"/>
              </a:rPr>
              <a:t>főre jutó </a:t>
            </a:r>
            <a:r>
              <a:rPr sz="2800" b="1" spc="-45" dirty="0">
                <a:latin typeface="Arial Narrow"/>
                <a:cs typeface="Arial Narrow"/>
              </a:rPr>
              <a:t>GDP </a:t>
            </a:r>
            <a:r>
              <a:rPr sz="2800" b="1" spc="-30" dirty="0">
                <a:latin typeface="Arial Narrow"/>
                <a:cs typeface="Arial Narrow"/>
              </a:rPr>
              <a:t>növekedés </a:t>
            </a:r>
            <a:r>
              <a:rPr sz="2800" b="1" spc="90" dirty="0">
                <a:latin typeface="Arial Narrow"/>
                <a:cs typeface="Arial Narrow"/>
              </a:rPr>
              <a:t>1971-2012 </a:t>
            </a:r>
            <a:r>
              <a:rPr sz="2800" b="1" spc="175" dirty="0">
                <a:latin typeface="Arial Narrow"/>
                <a:cs typeface="Arial Narrow"/>
              </a:rPr>
              <a:t> </a:t>
            </a:r>
            <a:r>
              <a:rPr sz="2800" b="1" spc="50" dirty="0">
                <a:latin typeface="Arial Narrow"/>
                <a:cs typeface="Arial Narrow"/>
              </a:rPr>
              <a:t>között</a:t>
            </a:r>
            <a:endParaRPr sz="2800" b="1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3881513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6401" y="231775"/>
            <a:ext cx="3652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00000"/>
                </a:solidFill>
                <a:latin typeface="Times New Roman"/>
                <a:cs typeface="Times New Roman"/>
              </a:rPr>
              <a:t>Gazdaságpolitikai mozgástér </a:t>
            </a:r>
            <a:r>
              <a:rPr sz="1800" i="1" dirty="0">
                <a:solidFill>
                  <a:srgbClr val="000000"/>
                </a:solidFill>
                <a:latin typeface="Times New Roman"/>
                <a:cs typeface="Times New Roman"/>
              </a:rPr>
              <a:t>és a </a:t>
            </a:r>
            <a:r>
              <a:rPr sz="1800"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WTO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3756" y="6261730"/>
            <a:ext cx="151257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5" dirty="0">
                <a:latin typeface="Trebuchet MS"/>
                <a:cs typeface="Trebuchet MS"/>
              </a:rPr>
              <a:t>Forrás: </a:t>
            </a:r>
            <a:r>
              <a:rPr sz="1200" spc="-65" dirty="0">
                <a:latin typeface="Trebuchet MS"/>
                <a:cs typeface="Trebuchet MS"/>
              </a:rPr>
              <a:t>Gallagher</a:t>
            </a:r>
            <a:r>
              <a:rPr sz="1200" spc="-215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(2008)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27567" y="6516547"/>
            <a:ext cx="231140" cy="23241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400" spc="-35" dirty="0">
                <a:solidFill>
                  <a:srgbClr val="E88A00"/>
                </a:solidFill>
                <a:latin typeface="Trebuchet MS"/>
                <a:cs typeface="Trebuchet MS"/>
              </a:rPr>
              <a:t>41</a:t>
            </a:fld>
            <a:endParaRPr sz="1400">
              <a:latin typeface="Trebuchet MS"/>
              <a:cs typeface="Trebuchet MS"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647391"/>
              </p:ext>
            </p:extLst>
          </p:nvPr>
        </p:nvGraphicFramePr>
        <p:xfrm>
          <a:off x="395539" y="620691"/>
          <a:ext cx="8496941" cy="57606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79940"/>
                <a:gridCol w="1811664"/>
                <a:gridCol w="1505337"/>
              </a:tblGrid>
              <a:tr h="637253"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</a:p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Gazdaságpolitikai eszközök</a:t>
                      </a:r>
                      <a:endParaRPr lang="hu-HU" sz="1400" dirty="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</a:p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Engedélyezett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</a:p>
                    <a:p>
                      <a:pPr marL="40640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Egyezmény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76600">
                <a:tc>
                  <a:txBody>
                    <a:bodyPr/>
                    <a:lstStyle/>
                    <a:p>
                      <a:pPr marL="41275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Árukereskedelem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509803">
                <a:tc>
                  <a:txBody>
                    <a:bodyPr/>
                    <a:lstStyle/>
                    <a:p>
                      <a:pPr marL="41275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A ténylegesen alkalmazottnál magasabb  vámok</a:t>
                      </a:r>
                    </a:p>
                    <a:p>
                      <a:pPr marL="41275">
                        <a:lnSpc>
                          <a:spcPts val="1035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szerződésbeli rögzítése6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>
                        <a:spcBef>
                          <a:spcPts val="70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*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70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GATT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76600">
                <a:tc>
                  <a:txBody>
                    <a:bodyPr/>
                    <a:lstStyle/>
                    <a:p>
                      <a:pPr marL="40640">
                        <a:lnSpc>
                          <a:spcPts val="10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Adó-visszatérítés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76600">
                <a:tc>
                  <a:txBody>
                    <a:bodyPr/>
                    <a:lstStyle/>
                    <a:p>
                      <a:pPr marL="40640">
                        <a:lnSpc>
                          <a:spcPts val="103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Szellemi tulajdon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4901">
                <a:tc>
                  <a:txBody>
                    <a:bodyPr/>
                    <a:lstStyle/>
                    <a:p>
                      <a:pPr marL="40640">
                        <a:lnSpc>
                          <a:spcPts val="10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Szabadalmak  szelektív engedélyezése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0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X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0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TRIPS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4901">
                <a:tc>
                  <a:txBody>
                    <a:bodyPr/>
                    <a:lstStyle/>
                    <a:p>
                      <a:pPr marL="40640">
                        <a:lnSpc>
                          <a:spcPts val="10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Rövid időre szóló szabadalom  kivételekkel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0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X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0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TRIPS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76600">
                <a:tc>
                  <a:txBody>
                    <a:bodyPr/>
                    <a:lstStyle/>
                    <a:p>
                      <a:pPr marL="40640">
                        <a:lnSpc>
                          <a:spcPts val="10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Kötelező licenc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76600">
                <a:tc>
                  <a:txBody>
                    <a:bodyPr/>
                    <a:lstStyle/>
                    <a:p>
                      <a:pPr marL="40640">
                        <a:lnSpc>
                          <a:spcPts val="103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Támogatások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4901">
                <a:tc>
                  <a:txBody>
                    <a:bodyPr/>
                    <a:lstStyle/>
                    <a:p>
                      <a:pPr marL="40640">
                        <a:lnSpc>
                          <a:spcPts val="10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Export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0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X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05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SCM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4901">
                <a:tc>
                  <a:txBody>
                    <a:bodyPr/>
                    <a:lstStyle/>
                    <a:p>
                      <a:pPr marL="40640">
                        <a:lnSpc>
                          <a:spcPts val="1045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K+F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92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*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045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SCM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339869">
                <a:tc>
                  <a:txBody>
                    <a:bodyPr/>
                    <a:lstStyle/>
                    <a:p>
                      <a:pPr marL="40640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Elosztás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*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SCM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4901">
                <a:tc>
                  <a:txBody>
                    <a:bodyPr/>
                    <a:lstStyle/>
                    <a:p>
                      <a:pPr marL="40640">
                        <a:lnSpc>
                          <a:spcPts val="1045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Környezetvédelem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915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*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045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SCM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76600">
                <a:tc>
                  <a:txBody>
                    <a:bodyPr/>
                    <a:lstStyle/>
                    <a:p>
                      <a:pPr marL="40640">
                        <a:lnSpc>
                          <a:spcPts val="1045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Tőkeköltség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76600">
                <a:tc>
                  <a:txBody>
                    <a:bodyPr/>
                    <a:lstStyle/>
                    <a:p>
                      <a:pPr marL="40640">
                        <a:lnSpc>
                          <a:spcPts val="103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FDI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4901">
                <a:tc>
                  <a:txBody>
                    <a:bodyPr/>
                    <a:lstStyle/>
                    <a:p>
                      <a:pPr marL="40640">
                        <a:lnSpc>
                          <a:spcPts val="104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Helyi tartalom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04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X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04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GATT, TRIMS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54901">
                <a:tc>
                  <a:txBody>
                    <a:bodyPr/>
                    <a:lstStyle/>
                    <a:p>
                      <a:pPr marL="40640">
                        <a:lnSpc>
                          <a:spcPts val="104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Kereskedelmi  mérleg kiegyensúlyozása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04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X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04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TRIMS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76600">
                <a:tc>
                  <a:txBody>
                    <a:bodyPr/>
                    <a:lstStyle/>
                    <a:p>
                      <a:pPr marL="40640">
                        <a:lnSpc>
                          <a:spcPts val="104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Vegyes vállalat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  <a:tr h="276600">
                <a:tc>
                  <a:txBody>
                    <a:bodyPr/>
                    <a:lstStyle/>
                    <a:p>
                      <a:pPr marL="40640">
                        <a:lnSpc>
                          <a:spcPts val="104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Technológiatranszfer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400" dirty="0">
                        <a:effectLst/>
                        <a:latin typeface="Myriad Pro Light" panose="020B0603030403020204" pitchFamily="34" charset="0"/>
                        <a:ea typeface="Myriad Pro Light" panose="020B0603030403020204" pitchFamily="34" charset="0"/>
                        <a:cs typeface="Myriad Pro Light" panose="020B0603030403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270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i="1" dirty="0"/>
              <a:t>Általános Egyezmény a Szolgáltatások Kereskedelméről </a:t>
            </a:r>
            <a:r>
              <a:rPr lang="hu-HU" sz="3200" dirty="0"/>
              <a:t>(General </a:t>
            </a:r>
            <a:r>
              <a:rPr lang="hu-HU" sz="3200" dirty="0" err="1"/>
              <a:t>Agreement</a:t>
            </a:r>
            <a:r>
              <a:rPr lang="hu-HU" sz="3200" dirty="0"/>
              <a:t> </a:t>
            </a:r>
            <a:r>
              <a:rPr lang="hu-HU" sz="3200" dirty="0" err="1"/>
              <a:t>on</a:t>
            </a:r>
            <a:r>
              <a:rPr lang="hu-HU" sz="3200" dirty="0"/>
              <a:t> Trade </a:t>
            </a:r>
            <a:r>
              <a:rPr lang="hu-HU" sz="3200" dirty="0" err="1"/>
              <a:t>in</a:t>
            </a:r>
            <a:r>
              <a:rPr lang="hu-HU" sz="3200" dirty="0"/>
              <a:t> </a:t>
            </a:r>
            <a:r>
              <a:rPr lang="hu-HU" sz="3200" dirty="0" err="1"/>
              <a:t>Services</a:t>
            </a:r>
            <a:r>
              <a:rPr lang="hu-HU" sz="3200" dirty="0"/>
              <a:t> - GATS);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 külföldi befektetők diszkriminációjának tilalmát, szelektálását, hazai termelők előnyben részesítését gátolhatja.</a:t>
            </a:r>
          </a:p>
          <a:p>
            <a:r>
              <a:rPr lang="hu-HU" sz="2800" dirty="0" smtClean="0"/>
              <a:t>Másrészt </a:t>
            </a:r>
            <a:r>
              <a:rPr lang="hu-HU" sz="2800" dirty="0"/>
              <a:t>a </a:t>
            </a:r>
            <a:r>
              <a:rPr lang="hu-HU" sz="2800" dirty="0" err="1"/>
              <a:t>GATS-nak</a:t>
            </a:r>
            <a:r>
              <a:rPr lang="hu-HU" sz="2800" dirty="0"/>
              <a:t> létezik egy „pozitív lista” szerinti megközelítése, miszerint a tagországoknak csupán azokat a szolgáltatási ágakat kell liberalizálniuk, amelyeket </a:t>
            </a:r>
            <a:r>
              <a:rPr lang="hu-HU" sz="2800" dirty="0" smtClean="0"/>
              <a:t>szeretnének</a:t>
            </a:r>
            <a:r>
              <a:rPr lang="hu-HU" sz="2800" dirty="0"/>
              <a:t>, ahelyett, hogy a legérzékenyebb szektorok kivételével mindegyiket </a:t>
            </a:r>
            <a:r>
              <a:rPr lang="hu-HU" sz="2800" dirty="0" smtClean="0"/>
              <a:t>liberalizálniuk </a:t>
            </a:r>
            <a:r>
              <a:rPr lang="hu-HU" sz="2800" dirty="0"/>
              <a:t>kellene. </a:t>
            </a:r>
          </a:p>
        </p:txBody>
      </p:sp>
    </p:spTree>
    <p:extLst>
      <p:ext uri="{BB962C8B-B14F-4D97-AF65-F5344CB8AC3E}">
        <p14:creationId xmlns:p14="http://schemas.microsoft.com/office/powerpoint/2010/main" val="19669897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 b="1" dirty="0" smtClean="0"/>
              <a:t>Összefoglalóan: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A GATT keretében csökkentik a vámok nagyságát, illetve szabályozzák a kvóták és más, nem </a:t>
            </a:r>
            <a:r>
              <a:rPr lang="hu-HU" altLang="hu-HU" sz="2800" dirty="0" err="1" smtClean="0"/>
              <a:t>tarifális</a:t>
            </a:r>
            <a:r>
              <a:rPr lang="hu-HU" altLang="hu-HU" sz="2800" dirty="0" smtClean="0"/>
              <a:t> eszközök használatát.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A </a:t>
            </a:r>
            <a:r>
              <a:rPr lang="hu-HU" altLang="hu-HU" sz="2800" dirty="0" err="1" smtClean="0"/>
              <a:t>TRIMs-</a:t>
            </a:r>
            <a:r>
              <a:rPr lang="hu-HU" altLang="hu-HU" sz="2800" dirty="0" smtClean="0"/>
              <a:t> és </a:t>
            </a:r>
            <a:r>
              <a:rPr lang="hu-HU" altLang="hu-HU" sz="2800" dirty="0" err="1" smtClean="0"/>
              <a:t>GATS-egyezmények</a:t>
            </a:r>
            <a:r>
              <a:rPr lang="hu-HU" altLang="hu-HU" sz="2800" dirty="0" smtClean="0"/>
              <a:t> tiltják a külföldi beruházókkal szembeni diszkriminációt, a </a:t>
            </a:r>
            <a:r>
              <a:rPr lang="hu-HU" altLang="hu-HU" sz="2800" dirty="0" err="1" smtClean="0"/>
              <a:t>TRIPS-egyezmény</a:t>
            </a:r>
            <a:r>
              <a:rPr lang="hu-HU" altLang="hu-HU" sz="2800" dirty="0" smtClean="0"/>
              <a:t> erőteljesen korlátozza a technológia másolását, a </a:t>
            </a:r>
            <a:r>
              <a:rPr lang="hu-HU" altLang="hu-HU" sz="2800" dirty="0" err="1" smtClean="0"/>
              <a:t>reverse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engineeringet</a:t>
            </a:r>
            <a:r>
              <a:rPr lang="hu-HU" altLang="hu-HU" sz="2800" dirty="0" smtClean="0"/>
              <a:t>,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az </a:t>
            </a:r>
            <a:r>
              <a:rPr lang="hu-HU" altLang="hu-HU" sz="2800" dirty="0" err="1" smtClean="0"/>
              <a:t>SCM-egyezmény</a:t>
            </a:r>
            <a:r>
              <a:rPr lang="hu-HU" altLang="hu-HU" sz="2800" dirty="0" smtClean="0"/>
              <a:t> pedig behatárolja a támogatások nyújtásának lehetőségeit.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Ezen az érvelés szerint a szervezet nem hagy elegendő mozgásteret (policy </a:t>
            </a:r>
            <a:r>
              <a:rPr lang="hu-HU" altLang="hu-HU" sz="2800" dirty="0" err="1" smtClean="0"/>
              <a:t>space</a:t>
            </a:r>
            <a:r>
              <a:rPr lang="hu-HU" altLang="hu-HU" sz="2800" dirty="0" smtClean="0"/>
              <a:t>) a gazdaságpolitika számára.</a:t>
            </a:r>
          </a:p>
        </p:txBody>
      </p:sp>
    </p:spTree>
    <p:extLst>
      <p:ext uri="{BB962C8B-B14F-4D97-AF65-F5344CB8AC3E}">
        <p14:creationId xmlns:p14="http://schemas.microsoft.com/office/powerpoint/2010/main" val="26147003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hu-HU" sz="3200" smtClean="0"/>
              <a:t> </a:t>
            </a:r>
            <a:r>
              <a:rPr lang="hu-HU" altLang="hu-HU" sz="3200" smtClean="0"/>
              <a:t>B</a:t>
            </a:r>
            <a:r>
              <a:rPr lang="es-ES" altLang="hu-HU" sz="3200" smtClean="0"/>
              <a:t>eágyazott autonómia a globalizáció korában</a:t>
            </a:r>
            <a:r>
              <a:rPr lang="es-ES" altLang="hu-HU" sz="4000" smtClean="0"/>
              <a:t> </a:t>
            </a:r>
            <a:endParaRPr lang="hu-HU" altLang="hu-HU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A globalizációban az államnak sok tekintetben „ki kellett ágyazódnia” a gazdaságból, és ezzel párhuzamosan autonómiájából is veszített.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Az 1990-es évek sikergazdasága, Írország mutatja ennek eklatáns példáját.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Az ír gazdaság sikereinek a kulcsa, hogy egyszerre tette a </a:t>
            </a:r>
            <a:r>
              <a:rPr lang="hu-HU" altLang="hu-HU" sz="2400" dirty="0" err="1" smtClean="0"/>
              <a:t>globálisat</a:t>
            </a:r>
            <a:r>
              <a:rPr lang="hu-HU" altLang="hu-HU" sz="2400" dirty="0" smtClean="0"/>
              <a:t> lokálissá („</a:t>
            </a:r>
            <a:r>
              <a:rPr lang="hu-HU" altLang="hu-HU" sz="2400" dirty="0" err="1" smtClean="0"/>
              <a:t>global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to</a:t>
            </a:r>
            <a:r>
              <a:rPr lang="hu-HU" altLang="hu-HU" sz="2400" dirty="0" smtClean="0"/>
              <a:t> local”), valamint </a:t>
            </a:r>
            <a:r>
              <a:rPr lang="hu-HU" altLang="hu-HU" sz="2400" dirty="0" err="1" smtClean="0"/>
              <a:t>lokálisat</a:t>
            </a:r>
            <a:r>
              <a:rPr lang="hu-HU" altLang="hu-HU" sz="2400" dirty="0" smtClean="0"/>
              <a:t> globálissá („local </a:t>
            </a:r>
            <a:r>
              <a:rPr lang="hu-HU" altLang="hu-HU" sz="2400" dirty="0" err="1" smtClean="0"/>
              <a:t>to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global</a:t>
            </a:r>
            <a:r>
              <a:rPr lang="hu-HU" altLang="hu-HU" sz="2400" dirty="0" smtClean="0"/>
              <a:t>”).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Az ír csoda titka: egyrészt becsalogatni a multinacionális vállalatokat, másrészt a hazai vállalatokat bekötni a </a:t>
            </a:r>
            <a:r>
              <a:rPr lang="hu-HU" altLang="hu-HU" sz="2400" dirty="0" err="1" smtClean="0"/>
              <a:t>globalizált</a:t>
            </a:r>
            <a:r>
              <a:rPr lang="hu-HU" altLang="hu-HU" sz="2400" dirty="0" smtClean="0"/>
              <a:t> világgazdaságba.</a:t>
            </a:r>
          </a:p>
        </p:txBody>
      </p:sp>
    </p:spTree>
    <p:extLst>
      <p:ext uri="{BB962C8B-B14F-4D97-AF65-F5344CB8AC3E}">
        <p14:creationId xmlns:p14="http://schemas.microsoft.com/office/powerpoint/2010/main" val="103440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83568" y="188640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rgbClr val="222222"/>
                </a:solidFill>
                <a:latin typeface="Noticia Text"/>
              </a:rPr>
              <a:t>Itt az </a:t>
            </a:r>
            <a:r>
              <a:rPr lang="hu-HU" sz="2800" dirty="0">
                <a:solidFill>
                  <a:srgbClr val="222222"/>
                </a:solidFill>
                <a:latin typeface="Noticia Text"/>
              </a:rPr>
              <a:t>egyik legmagasabb az egy főre jutó GDP, </a:t>
            </a:r>
            <a:r>
              <a:rPr lang="hu-HU" sz="2800" dirty="0" smtClean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↔</a:t>
            </a:r>
            <a:r>
              <a:rPr lang="hu-HU" sz="2800" dirty="0" smtClean="0">
                <a:solidFill>
                  <a:srgbClr val="222222"/>
                </a:solidFill>
                <a:latin typeface="Noticia Text"/>
              </a:rPr>
              <a:t> </a:t>
            </a:r>
            <a:r>
              <a:rPr lang="hu-HU" sz="2800" dirty="0">
                <a:solidFill>
                  <a:srgbClr val="222222"/>
                </a:solidFill>
                <a:latin typeface="Noticia Text"/>
              </a:rPr>
              <a:t>nem </a:t>
            </a:r>
            <a:r>
              <a:rPr lang="hu-HU" sz="2800" dirty="0" smtClean="0">
                <a:solidFill>
                  <a:srgbClr val="222222"/>
                </a:solidFill>
                <a:latin typeface="Noticia Text"/>
              </a:rPr>
              <a:t>lehet rágógumizni</a:t>
            </a:r>
            <a:r>
              <a:rPr lang="hu-HU" sz="2800" dirty="0">
                <a:solidFill>
                  <a:srgbClr val="222222"/>
                </a:solidFill>
                <a:latin typeface="Noticia Text"/>
              </a:rPr>
              <a:t>, utcán enni és inni, szemetelni, tilosban átmenni az utcán, köpködni és nem lehúzni magunk után a nyilvános illemhelyet</a:t>
            </a:r>
            <a:r>
              <a:rPr lang="hu-HU" sz="2800" dirty="0" smtClean="0">
                <a:solidFill>
                  <a:srgbClr val="222222"/>
                </a:solidFill>
                <a:latin typeface="Noticia Text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2800" dirty="0" smtClean="0">
              <a:solidFill>
                <a:srgbClr val="222222"/>
              </a:solidFill>
              <a:latin typeface="Noticia Tex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222222"/>
                </a:solidFill>
                <a:latin typeface="Noticia Text"/>
              </a:rPr>
              <a:t>G</a:t>
            </a:r>
            <a:r>
              <a:rPr lang="hu-HU" sz="2800" dirty="0" smtClean="0">
                <a:solidFill>
                  <a:srgbClr val="222222"/>
                </a:solidFill>
                <a:latin typeface="Noticia Text"/>
              </a:rPr>
              <a:t>yakorlatilag </a:t>
            </a:r>
            <a:r>
              <a:rPr lang="hu-HU" sz="2800" dirty="0">
                <a:solidFill>
                  <a:srgbClr val="222222"/>
                </a:solidFill>
                <a:latin typeface="Noticia Text"/>
              </a:rPr>
              <a:t>nincs korrupció, a bűnözés pedig az egyik legalacsonyabb a </a:t>
            </a:r>
            <a:r>
              <a:rPr lang="hu-HU" sz="2800" dirty="0" smtClean="0">
                <a:solidFill>
                  <a:srgbClr val="222222"/>
                </a:solidFill>
                <a:latin typeface="Noticia Text"/>
              </a:rPr>
              <a:t>világon.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2800" dirty="0" smtClean="0">
              <a:solidFill>
                <a:srgbClr val="222222"/>
              </a:solidFill>
              <a:latin typeface="Noticia Tex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rgbClr val="222222"/>
                </a:solidFill>
                <a:latin typeface="Noticia Text"/>
              </a:rPr>
              <a:t>Aki </a:t>
            </a:r>
            <a:r>
              <a:rPr lang="hu-HU" sz="2800" dirty="0">
                <a:solidFill>
                  <a:srgbClr val="222222"/>
                </a:solidFill>
                <a:latin typeface="Noticia Text"/>
              </a:rPr>
              <a:t>mégis vét, annak nincs kegyelem: a büntetés a pénzbírságtól a botütésig </a:t>
            </a:r>
            <a:r>
              <a:rPr lang="hu-HU" sz="2800" dirty="0" smtClean="0">
                <a:solidFill>
                  <a:srgbClr val="222222"/>
                </a:solidFill>
                <a:latin typeface="Noticia Text"/>
              </a:rPr>
              <a:t>terjedhet,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rgbClr val="222222"/>
                </a:solidFill>
                <a:latin typeface="Noticia Text"/>
              </a:rPr>
              <a:t>a </a:t>
            </a:r>
            <a:r>
              <a:rPr lang="hu-HU" sz="2800" dirty="0">
                <a:solidFill>
                  <a:srgbClr val="222222"/>
                </a:solidFill>
                <a:latin typeface="Noticia Text"/>
              </a:rPr>
              <a:t>kábítószer-kereskedelemért pedig automatikusan jár a halálbüntetés.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57509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vállalat-állam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sz="2800" dirty="0" smtClean="0"/>
              <a:t>Szingapúrra, </a:t>
            </a:r>
            <a:r>
              <a:rPr lang="hu-HU" sz="2800" dirty="0"/>
              <a:t>a szakirodalomban gyakran használják a vállalat-állam (</a:t>
            </a:r>
            <a:r>
              <a:rPr lang="hu-HU" sz="2800" dirty="0" err="1"/>
              <a:t>corporate-state</a:t>
            </a:r>
            <a:r>
              <a:rPr lang="hu-HU" sz="2800" dirty="0"/>
              <a:t>) </a:t>
            </a:r>
            <a:r>
              <a:rPr lang="hu-HU" sz="2800" dirty="0" smtClean="0"/>
              <a:t>kifejezést.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vállalat-állam a közigazgatás mellett </a:t>
            </a:r>
            <a:r>
              <a:rPr lang="hu-HU" sz="2800" b="1" dirty="0"/>
              <a:t>nagyszámú állami tulajdonú vállalatot </a:t>
            </a:r>
            <a:r>
              <a:rPr lang="hu-HU" sz="2800" dirty="0"/>
              <a:t>és hatósági szervet foglal </a:t>
            </a:r>
            <a:r>
              <a:rPr lang="hu-HU" sz="2800" dirty="0" smtClean="0"/>
              <a:t>magában</a:t>
            </a:r>
          </a:p>
          <a:p>
            <a:r>
              <a:rPr lang="hu-HU" sz="2800" dirty="0"/>
              <a:t>A sikeresen működő szingapúri állami vagyonalapok, a </a:t>
            </a:r>
            <a:r>
              <a:rPr lang="hu-HU" sz="2800" dirty="0" err="1"/>
              <a:t>Temasek</a:t>
            </a:r>
            <a:r>
              <a:rPr lang="hu-HU" sz="2800" dirty="0"/>
              <a:t> </a:t>
            </a:r>
            <a:r>
              <a:rPr lang="hu-HU" sz="2800" dirty="0" err="1"/>
              <a:t>Holdings</a:t>
            </a:r>
            <a:r>
              <a:rPr lang="hu-HU" sz="2800" dirty="0"/>
              <a:t> és a GIC portfóliója által megtermelt nyereség újra befektetésre kerülnek az állami költségvetésen keresztül a városállam gazdasági és szociális célkitűzéseinek megvalósítása érdekében</a:t>
            </a:r>
            <a:r>
              <a:rPr lang="hu-H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9178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endParaRPr lang="hu-HU" dirty="0" smtClean="0"/>
          </a:p>
          <a:p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állam </a:t>
            </a:r>
            <a:r>
              <a:rPr lang="hu-HU" b="1" dirty="0"/>
              <a:t>vállalkozóként</a:t>
            </a:r>
            <a:r>
              <a:rPr lang="hu-HU" dirty="0"/>
              <a:t> </a:t>
            </a:r>
            <a:r>
              <a:rPr lang="hu-HU" dirty="0" smtClean="0"/>
              <a:t>viselkedik: kockázatot </a:t>
            </a:r>
            <a:r>
              <a:rPr lang="hu-HU" dirty="0"/>
              <a:t>vállal vállalatok </a:t>
            </a:r>
            <a:r>
              <a:rPr lang="hu-HU" dirty="0" smtClean="0"/>
              <a:t>alapításakor.</a:t>
            </a:r>
          </a:p>
          <a:p>
            <a:r>
              <a:rPr lang="hu-HU" dirty="0" smtClean="0"/>
              <a:t>Az </a:t>
            </a:r>
            <a:r>
              <a:rPr lang="hu-HU" dirty="0"/>
              <a:t>állami tulajdonú vállalatok nyereséggel </a:t>
            </a:r>
            <a:r>
              <a:rPr lang="hu-HU" dirty="0" smtClean="0"/>
              <a:t>működnek.</a:t>
            </a:r>
          </a:p>
          <a:p>
            <a:r>
              <a:rPr lang="hu-HU" dirty="0" smtClean="0"/>
              <a:t>A </a:t>
            </a:r>
            <a:r>
              <a:rPr lang="hu-HU" dirty="0"/>
              <a:t>veszteséges vállalatokat (ilyen ritkán </a:t>
            </a:r>
            <a:r>
              <a:rPr lang="hu-HU" dirty="0" smtClean="0"/>
              <a:t>fordul </a:t>
            </a:r>
            <a:r>
              <a:rPr lang="hu-HU" dirty="0"/>
              <a:t>elő) nem mentik meg, hanem </a:t>
            </a:r>
            <a:r>
              <a:rPr lang="hu-HU" dirty="0" smtClean="0"/>
              <a:t>bezárják.</a:t>
            </a:r>
          </a:p>
          <a:p>
            <a:r>
              <a:rPr lang="hu-HU" dirty="0" smtClean="0"/>
              <a:t>Az </a:t>
            </a:r>
            <a:r>
              <a:rPr lang="hu-HU" dirty="0"/>
              <a:t>állami tulajdonú vállalatokat</a:t>
            </a:r>
            <a:r>
              <a:rPr lang="hu-HU" b="1" dirty="0"/>
              <a:t> professzionális menedzsment vezeti, amely a versenyszférára jellemző fizetésben részesül.</a:t>
            </a:r>
          </a:p>
        </p:txBody>
      </p:sp>
    </p:spTree>
    <p:extLst>
      <p:ext uri="{BB962C8B-B14F-4D97-AF65-F5344CB8AC3E}">
        <p14:creationId xmlns:p14="http://schemas.microsoft.com/office/powerpoint/2010/main" val="3185616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Az államkapitalista szektor kiépülése az 1960-as és 1970-es években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1961-től a </a:t>
            </a:r>
            <a:r>
              <a:rPr lang="hu-HU" sz="2800" dirty="0" smtClean="0"/>
              <a:t> </a:t>
            </a:r>
            <a:r>
              <a:rPr lang="hu-HU" sz="2800" dirty="0"/>
              <a:t>kormány </a:t>
            </a:r>
            <a:r>
              <a:rPr lang="hu-HU" sz="2800" b="1" dirty="0"/>
              <a:t>gazdaságfejlesztési terveiben </a:t>
            </a:r>
            <a:r>
              <a:rPr lang="hu-HU" sz="2800" dirty="0"/>
              <a:t>az iparosításra helyezte a hangsúlyt. A kezdeti importhelyettesítő iparosítás a Malajziáról való leválást követően értelmét </a:t>
            </a:r>
            <a:r>
              <a:rPr lang="hu-HU" sz="2800" dirty="0" smtClean="0"/>
              <a:t>vesztette.</a:t>
            </a:r>
          </a:p>
          <a:p>
            <a:r>
              <a:rPr lang="hu-HU" sz="2800" dirty="0" smtClean="0"/>
              <a:t>Helyette </a:t>
            </a:r>
            <a:r>
              <a:rPr lang="hu-HU" sz="2800" dirty="0"/>
              <a:t>a kormány az </a:t>
            </a:r>
            <a:r>
              <a:rPr lang="hu-HU" sz="2800" b="1" dirty="0"/>
              <a:t>export-orientált iparosítás </a:t>
            </a:r>
            <a:r>
              <a:rPr lang="hu-HU" sz="2800" dirty="0"/>
              <a:t>és a szabad kereskedelem  mellett  döntött. </a:t>
            </a:r>
            <a:endParaRPr lang="hu-HU" sz="2800" dirty="0" smtClean="0"/>
          </a:p>
          <a:p>
            <a:r>
              <a:rPr lang="hu-HU" sz="2800" dirty="0" smtClean="0"/>
              <a:t>A  </a:t>
            </a:r>
            <a:r>
              <a:rPr lang="hu-HU" sz="2800" dirty="0"/>
              <a:t>hazai  ipari  tőkés  </a:t>
            </a:r>
            <a:r>
              <a:rPr lang="hu-HU" sz="2800" dirty="0" smtClean="0"/>
              <a:t>réteg  </a:t>
            </a:r>
            <a:r>
              <a:rPr lang="hu-HU" sz="2800" dirty="0"/>
              <a:t>hiányában  a  kormány   elsősorban </a:t>
            </a:r>
            <a:r>
              <a:rPr lang="hu-HU" sz="2800" b="1" dirty="0"/>
              <a:t>a külföldi vállalatokra és a kiépülő államkapitalista szektorra </a:t>
            </a:r>
            <a:r>
              <a:rPr lang="hu-HU" sz="2800" dirty="0"/>
              <a:t>támaszkodott</a:t>
            </a:r>
          </a:p>
        </p:txBody>
      </p:sp>
    </p:spTree>
    <p:extLst>
      <p:ext uri="{BB962C8B-B14F-4D97-AF65-F5344CB8AC3E}">
        <p14:creationId xmlns:p14="http://schemas.microsoft.com/office/powerpoint/2010/main" val="1338791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hu-HU" dirty="0"/>
              <a:t>Az állam vállalkozóként számos gazdasági ágazatban megjelent.  </a:t>
            </a:r>
            <a:r>
              <a:rPr lang="hu-HU" dirty="0" smtClean="0"/>
              <a:t>(Teljesen  </a:t>
            </a:r>
            <a:r>
              <a:rPr lang="hu-HU" dirty="0"/>
              <a:t>vagy részben állami tulajdonú </a:t>
            </a:r>
            <a:r>
              <a:rPr lang="hu-HU" dirty="0" smtClean="0"/>
              <a:t>vállalatok): a </a:t>
            </a:r>
            <a:r>
              <a:rPr lang="hu-HU" dirty="0"/>
              <a:t>közművek, telekommunikáció, posta, kikötő, reptér, ipari parkok, </a:t>
            </a:r>
            <a:r>
              <a:rPr lang="hu-HU" dirty="0" smtClean="0"/>
              <a:t>média, de hatósági </a:t>
            </a:r>
            <a:r>
              <a:rPr lang="hu-HU" dirty="0"/>
              <a:t>szervek születtek a pénzügy/banki szolgáltatások, kereskedelem, egészségügy, oktatás, turizmus és a lakásépítés területén </a:t>
            </a:r>
            <a:r>
              <a:rPr lang="hu-HU" dirty="0" smtClean="0"/>
              <a:t>is.</a:t>
            </a:r>
          </a:p>
          <a:p>
            <a:r>
              <a:rPr lang="hu-HU" dirty="0" smtClean="0"/>
              <a:t>+ Szingapúrban </a:t>
            </a:r>
            <a:r>
              <a:rPr lang="hu-HU" dirty="0"/>
              <a:t>is az állam lett az infrastruktúra és a szociális szolgáltatások kizárólagos biztosítója. </a:t>
            </a:r>
          </a:p>
        </p:txBody>
      </p:sp>
    </p:spTree>
    <p:extLst>
      <p:ext uri="{BB962C8B-B14F-4D97-AF65-F5344CB8AC3E}">
        <p14:creationId xmlns:p14="http://schemas.microsoft.com/office/powerpoint/2010/main" val="210663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3168</TotalTime>
  <Words>2757</Words>
  <Application>Microsoft Office PowerPoint</Application>
  <PresentationFormat>Diavetítés a képernyőre (4:3 oldalarány)</PresentationFormat>
  <Paragraphs>381</Paragraphs>
  <Slides>44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44</vt:i4>
      </vt:variant>
    </vt:vector>
  </HeadingPairs>
  <TitlesOfParts>
    <vt:vector size="54" baseType="lpstr">
      <vt:lpstr>Arial</vt:lpstr>
      <vt:lpstr>Arial Narrow</vt:lpstr>
      <vt:lpstr>Calibri</vt:lpstr>
      <vt:lpstr>Cambria</vt:lpstr>
      <vt:lpstr>Myriad Pro Light</vt:lpstr>
      <vt:lpstr>Noticia Text</vt:lpstr>
      <vt:lpstr>Times New Roman</vt:lpstr>
      <vt:lpstr>Trebuchet MS</vt:lpstr>
      <vt:lpstr>Wingdings</vt:lpstr>
      <vt:lpstr>Office-téma</vt:lpstr>
      <vt:lpstr>Gazdaságpolitika 13. ea. </vt:lpstr>
      <vt:lpstr>Szingapúr</vt:lpstr>
      <vt:lpstr>Előzmények</vt:lpstr>
      <vt:lpstr>PowerPoint bemutató</vt:lpstr>
      <vt:lpstr>PowerPoint bemutató</vt:lpstr>
      <vt:lpstr>A vállalat-állam</vt:lpstr>
      <vt:lpstr>.</vt:lpstr>
      <vt:lpstr>Az államkapitalista szektor kiépülése az 1960-as és 1970-es években</vt:lpstr>
      <vt:lpstr>.</vt:lpstr>
      <vt:lpstr>.</vt:lpstr>
      <vt:lpstr>Gazdaságfejlesztési Tanács (Economic Development Board - EDB) </vt:lpstr>
      <vt:lpstr>.</vt:lpstr>
      <vt:lpstr>Lakásfejlesztési Tanács (Housing and Development Board - HDB) </vt:lpstr>
      <vt:lpstr>Kötelező Tartalékalap (Central Provident Fund - CPF) </vt:lpstr>
      <vt:lpstr>PowerPoint bemutató</vt:lpstr>
      <vt:lpstr>PowerPoint bemutató</vt:lpstr>
      <vt:lpstr>Postatakarékbanknak (Post Office Saving Bank) </vt:lpstr>
      <vt:lpstr>Az állami tulajdonú vállalatok</vt:lpstr>
      <vt:lpstr>.</vt:lpstr>
      <vt:lpstr>.</vt:lpstr>
      <vt:lpstr>Temasek Holdings egyre aktívabb szerepe </vt:lpstr>
      <vt:lpstr>PowerPoint bemutató</vt:lpstr>
      <vt:lpstr> Privatizáció az 1980-as és -90-es években</vt:lpstr>
      <vt:lpstr>.</vt:lpstr>
      <vt:lpstr>A megváltozott gazdasági környezet</vt:lpstr>
      <vt:lpstr>A klasszikus fejlesztő állam szerepét megkérdőjelező belső tényezők</vt:lpstr>
      <vt:lpstr>2. A globális pénzügyi rendszer és tőkepiac átalakulása. </vt:lpstr>
      <vt:lpstr>3. Az állam és vállalati szféra közötti kapcsolatok rendszere</vt:lpstr>
      <vt:lpstr>4. Legitimáció </vt:lpstr>
      <vt:lpstr>A külső feltételek változása</vt:lpstr>
      <vt:lpstr>Elsősorban a WTO szabályai</vt:lpstr>
      <vt:lpstr>A WTO intézményekre gyakorolt hatása</vt:lpstr>
      <vt:lpstr>.</vt:lpstr>
      <vt:lpstr>A felzárkózó országok által korábban alkalmazott politikák (Gallagher 2005 alapján):</vt:lpstr>
      <vt:lpstr>Árukereskedelem - vámok</vt:lpstr>
      <vt:lpstr>Megállapodás a Szellemi Tulajdonjogok Kereskedelmi Vonatkozásairól (Trade Related Intellectual Property Rights - TRIPS). </vt:lpstr>
      <vt:lpstr>A szabadalmi díjak Dél–Észak irányú transzfere a TRIPS következtében (Világbank – 2002)</vt:lpstr>
      <vt:lpstr>Megállapodás a Támogatásokról és a Kiegyenlítő Intézkedésekről (Agreement on Subsidies and Countervailing Measures, - SCM).</vt:lpstr>
      <vt:lpstr>Megállapodás a Kereskedelmi Vonzatú Beruházási Intézkedésekről (Agreement on Trade Related Investment Measures - TRIMS). </vt:lpstr>
      <vt:lpstr>PowerPoint bemutató</vt:lpstr>
      <vt:lpstr>Gazdaságpolitikai mozgástér és a WTO</vt:lpstr>
      <vt:lpstr>Általános Egyezmény a Szolgáltatások Kereskedelméről (General Agreement on Trade in Services - GATS); </vt:lpstr>
      <vt:lpstr>Összefoglalóan:</vt:lpstr>
      <vt:lpstr> Beágyazott autonómia a globalizáció korában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154</cp:revision>
  <dcterms:created xsi:type="dcterms:W3CDTF">2011-12-06T13:04:46Z</dcterms:created>
  <dcterms:modified xsi:type="dcterms:W3CDTF">2019-11-20T11:59:39Z</dcterms:modified>
</cp:coreProperties>
</file>